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Georgia" panose="02040502050405020303" pitchFamily="18" charset="0"/>
      <p:regular r:id="rId18"/>
      <p:bold r:id="rId19"/>
      <p:italic r:id="rId20"/>
      <p:boldItalic r:id="rId21"/>
    </p:embeddedFont>
    <p:embeddedFont>
      <p:font typeface="Lato" panose="020F0502020204030203" pitchFamily="34" charset="0"/>
      <p:regular r:id="rId22"/>
      <p:bold r:id="rId23"/>
      <p:italic r:id="rId24"/>
      <p:boldItalic r:id="rId25"/>
    </p:embeddedFont>
    <p:embeddedFont>
      <p:font typeface="Lato Black" panose="020F0502020204030204" pitchFamily="34" charset="0"/>
      <p:regular r:id="rId26"/>
      <p:bold r:id="rId27"/>
      <p:italic r:id="rId28"/>
      <p:boldItalic r:id="rId29"/>
    </p:embeddedFont>
    <p:embeddedFont>
      <p:font typeface="Lato Light" panose="020F0302020204030204" pitchFamily="34" charset="0"/>
      <p:regular r:id="rId30"/>
      <p:bold r:id="rId31"/>
      <p:italic r:id="rId32"/>
      <p:boldItalic r:id="rId33"/>
    </p:embeddedFont>
    <p:embeddedFont>
      <p:font typeface="Source Code Pro" panose="020B0509030403020204" pitchFamily="49"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18"/>
    <p:restoredTop sz="81088"/>
  </p:normalViewPr>
  <p:slideViewPr>
    <p:cSldViewPr snapToGrid="0">
      <p:cViewPr varScale="1">
        <p:scale>
          <a:sx n="137" d="100"/>
          <a:sy n="137" d="100"/>
        </p:scale>
        <p:origin x="1568"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viewProps" Target="viewProps.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3685abf779e_2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3685abf779e_2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Next, I will talk about our second study, which was a survey study.</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The survey confirmed the generalizability of these challenges: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86% agreed that including data context is essential.</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59% found it tedious to fetch relevant context.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62% found it challenging to convey context of data quality issues to the LLM</a:t>
            </a:r>
            <a:endParaRPr dirty="0"/>
          </a:p>
          <a:p>
            <a:pPr marL="0" lvl="0" indent="0" algn="l" rtl="0">
              <a:spcBef>
                <a:spcPts val="0"/>
              </a:spcBef>
              <a:spcAft>
                <a:spcPts val="0"/>
              </a:spcAft>
              <a:buNone/>
            </a:pPr>
            <a:br>
              <a:rPr lang="en" dirty="0"/>
            </a:br>
            <a:r>
              <a:rPr lang="en" dirty="0">
                <a:solidFill>
                  <a:schemeClr val="dk1"/>
                </a:solidFill>
              </a:rPr>
              <a:t>87% said generated code needed non-trivial edits.</a:t>
            </a:r>
            <a:br>
              <a:rPr lang="en" dirty="0"/>
            </a:br>
            <a:endParaRPr dirty="0"/>
          </a:p>
          <a:p>
            <a:pPr marL="0" lvl="0" indent="0" algn="l" rtl="0">
              <a:spcBef>
                <a:spcPts val="0"/>
              </a:spcBef>
              <a:spcAft>
                <a:spcPts val="0"/>
              </a:spcAft>
              <a:buNone/>
            </a:pPr>
            <a:r>
              <a:rPr lang="en" dirty="0"/>
              <a:t>60% respondents said that LLMs lack domain understanding of their data, which leads to non-trivial code modifications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92% needed back-and-forth chats for refinement, especially for visualizations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3695b123570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3695b12357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illustration shows how data science tools may enable brushing, letting the user indicate “good” samples in green and “bad” samples in red, directing the LLMs attention to data quality issues and edge cases in their data.</a:t>
            </a:r>
            <a:endParaRPr/>
          </a:p>
          <a:p>
            <a:pPr marL="0" lvl="0" indent="0" algn="l" rtl="0">
              <a:spcBef>
                <a:spcPts val="0"/>
              </a:spcBef>
              <a:spcAft>
                <a:spcPts val="0"/>
              </a:spcAft>
              <a:buNone/>
            </a:pPr>
            <a:endParaRPr/>
          </a:p>
          <a:p>
            <a:pPr marL="0" lvl="0" indent="0" algn="l" rtl="0">
              <a:spcBef>
                <a:spcPts val="0"/>
              </a:spcBef>
              <a:spcAft>
                <a:spcPts val="0"/>
              </a:spcAft>
              <a:buNone/>
            </a:pPr>
            <a:r>
              <a:rPr lang="en"/>
              <a:t>We may also enable in-situ notes and annotations to provide the LLM with enriched context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3695b123570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3695b123570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illustration depicts how tools may ask clarifying questions to elicit user intent and align better with their analytical focus instead of making implicit assumptions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3695b123570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3695b123570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illustrate how “code brushes” may help perform repetitive code adaptation tasks like splitting into cells, validating code, fixing imports, adding documentation, etc may save users time. These code brushes can be based on lightweight program analysis techniques and careful LLM enabled behaviour preserving edits.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695b123570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695b123570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illustration shows how data science tools can surface LLM assumptions and seek user input to override them</a:t>
            </a:r>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685abf779e_2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685abf779e_2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 summary, context gathering and sharing is the key bottleneck in using conversational AI for data science.</a:t>
            </a:r>
            <a:endParaRPr dirty="0"/>
          </a:p>
          <a:p>
            <a:pPr marL="0" lvl="0" indent="0" algn="l" rtl="0">
              <a:spcBef>
                <a:spcPts val="0"/>
              </a:spcBef>
              <a:spcAft>
                <a:spcPts val="0"/>
              </a:spcAft>
              <a:buNone/>
            </a:pPr>
            <a:r>
              <a:rPr lang="en" dirty="0"/>
              <a:t>Leveraging metadata, supporting direct manipulation for refinement, and increasing transparency are key to improving these experiences.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Thank you, we welcome questions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685abf779e_2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685abf779e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Large Language Models or LLMs can potentially assist in many of the data management tasks, but they aren’t </a:t>
            </a:r>
            <a:r>
              <a:rPr lang="en" b="1">
                <a:solidFill>
                  <a:schemeClr val="dk1"/>
                </a:solidFill>
              </a:rPr>
              <a:t>equally</a:t>
            </a:r>
            <a:r>
              <a:rPr lang="en">
                <a:solidFill>
                  <a:schemeClr val="dk1"/>
                </a:solidFill>
              </a:rPr>
              <a:t> suitable, or natural fit, for all the tasks. It depends on the task, and more specifically, certain </a:t>
            </a:r>
            <a:r>
              <a:rPr lang="en" b="1">
                <a:solidFill>
                  <a:schemeClr val="dk1"/>
                </a:solidFill>
              </a:rPr>
              <a:t>properties</a:t>
            </a:r>
            <a:r>
              <a:rPr lang="en">
                <a:solidFill>
                  <a:schemeClr val="dk1"/>
                </a:solidFill>
              </a:rPr>
              <a:t> of a task. </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
              <a:t>We all use LLMs for data science tasks these days, but their effectiveness depends on several factors.</a:t>
            </a:r>
            <a:endParaRPr/>
          </a:p>
          <a:p>
            <a:pPr marL="0" lvl="0" indent="0" algn="l" rtl="0">
              <a:spcBef>
                <a:spcPts val="0"/>
              </a:spcBef>
              <a:spcAft>
                <a:spcPts val="0"/>
              </a:spcAft>
              <a:buNone/>
            </a:pPr>
            <a:endParaRPr/>
          </a:p>
          <a:p>
            <a:pPr marL="0" lvl="0" indent="0" algn="l" rtl="0">
              <a:spcBef>
                <a:spcPts val="0"/>
              </a:spcBef>
              <a:spcAft>
                <a:spcPts val="0"/>
              </a:spcAft>
              <a:buNone/>
            </a:pPr>
            <a:r>
              <a:rPr lang="en"/>
              <a:t>Some of these are: data context, system context, domain expertise, code requirements, and various uncertainties..</a:t>
            </a:r>
            <a:endParaRPr/>
          </a:p>
          <a:p>
            <a:pPr marL="0" lvl="0" indent="0" algn="l" rtl="0">
              <a:spcBef>
                <a:spcPts val="0"/>
              </a:spcBef>
              <a:spcAft>
                <a:spcPts val="0"/>
              </a:spcAft>
              <a:buNone/>
            </a:pPr>
            <a:endParaRPr/>
          </a:p>
          <a:p>
            <a:pPr marL="0" lvl="0" indent="0" algn="l" rtl="0">
              <a:spcBef>
                <a:spcPts val="0"/>
              </a:spcBef>
              <a:spcAft>
                <a:spcPts val="0"/>
              </a:spcAft>
              <a:buNone/>
            </a:pPr>
            <a:r>
              <a:rPr lang="en"/>
              <a:t>For example, understanding what denotes missing values or valid data often requires domain knowledge that LLMs may lack!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685abf779e_2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3685abf779e_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research focused on three main questions:</a:t>
            </a:r>
            <a:endParaRPr/>
          </a:p>
          <a:p>
            <a:pPr marL="0" lvl="0" indent="0" algn="l" rtl="0">
              <a:spcBef>
                <a:spcPts val="0"/>
              </a:spcBef>
              <a:spcAft>
                <a:spcPts val="0"/>
              </a:spcAft>
              <a:buNone/>
            </a:pPr>
            <a:endParaRPr/>
          </a:p>
          <a:p>
            <a:pPr marL="0" lvl="0" indent="0" algn="l" rtl="0">
              <a:spcBef>
                <a:spcPts val="0"/>
              </a:spcBef>
              <a:spcAft>
                <a:spcPts val="0"/>
              </a:spcAft>
              <a:buNone/>
            </a:pPr>
            <a:r>
              <a:rPr lang="en"/>
              <a:t>How do data scientists interact with ChatGPT for data science tasks? [NEXT]</a:t>
            </a:r>
            <a:endParaRPr/>
          </a:p>
          <a:p>
            <a:pPr marL="0" lvl="0" indent="0" algn="l" rtl="0">
              <a:spcBef>
                <a:spcPts val="0"/>
              </a:spcBef>
              <a:spcAft>
                <a:spcPts val="0"/>
              </a:spcAft>
              <a:buNone/>
            </a:pPr>
            <a:endParaRPr/>
          </a:p>
          <a:p>
            <a:pPr marL="0" lvl="0" indent="0" algn="l" rtl="0">
              <a:spcBef>
                <a:spcPts val="0"/>
              </a:spcBef>
              <a:spcAft>
                <a:spcPts val="0"/>
              </a:spcAft>
              <a:buNone/>
            </a:pPr>
            <a:r>
              <a:rPr lang="en"/>
              <a:t>What challenges and unmet needs arise in these interactions? [NEXT]</a:t>
            </a:r>
            <a:endParaRPr/>
          </a:p>
          <a:p>
            <a:pPr marL="0" lvl="0" indent="0" algn="l" rtl="0">
              <a:spcBef>
                <a:spcPts val="0"/>
              </a:spcBef>
              <a:spcAft>
                <a:spcPts val="0"/>
              </a:spcAft>
              <a:buNone/>
            </a:pPr>
            <a:endParaRPr/>
          </a:p>
          <a:p>
            <a:pPr marL="0" lvl="0" indent="0" algn="l" rtl="0">
              <a:spcBef>
                <a:spcPts val="0"/>
              </a:spcBef>
              <a:spcAft>
                <a:spcPts val="0"/>
              </a:spcAft>
              <a:buNone/>
            </a:pPr>
            <a:r>
              <a:rPr lang="en"/>
              <a:t>How generalizable are these challenges across the broader data science community?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685abf779e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685abf779e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conducted two studies:</a:t>
            </a:r>
            <a:endParaRPr/>
          </a:p>
          <a:p>
            <a:pPr marL="0" lvl="0" indent="0" algn="l" rtl="0">
              <a:spcBef>
                <a:spcPts val="0"/>
              </a:spcBef>
              <a:spcAft>
                <a:spcPts val="0"/>
              </a:spcAft>
              <a:buNone/>
            </a:pPr>
            <a:endParaRPr/>
          </a:p>
          <a:p>
            <a:pPr marL="0" lvl="0" indent="0" algn="l" rtl="0">
              <a:spcBef>
                <a:spcPts val="0"/>
              </a:spcBef>
              <a:spcAft>
                <a:spcPts val="0"/>
              </a:spcAft>
              <a:buNone/>
            </a:pPr>
            <a:r>
              <a:rPr lang="en"/>
              <a:t>An observational study with 14 data scientists performing real tasks using ChatGPT.</a:t>
            </a:r>
            <a:endParaRPr/>
          </a:p>
          <a:p>
            <a:pPr marL="0" lvl="0" indent="0" algn="l" rtl="0">
              <a:spcBef>
                <a:spcPts val="0"/>
              </a:spcBef>
              <a:spcAft>
                <a:spcPts val="0"/>
              </a:spcAft>
              <a:buNone/>
            </a:pPr>
            <a:endParaRPr/>
          </a:p>
          <a:p>
            <a:pPr marL="0" lvl="0" indent="0" algn="l" rtl="0">
              <a:spcBef>
                <a:spcPts val="0"/>
              </a:spcBef>
              <a:spcAft>
                <a:spcPts val="0"/>
              </a:spcAft>
              <a:buNone/>
            </a:pPr>
            <a:r>
              <a:rPr lang="en"/>
              <a:t>A survey with 114 data scientists to validate and generalize our findings.</a:t>
            </a:r>
            <a:endParaRPr/>
          </a:p>
          <a:p>
            <a:pPr marL="0" lvl="0" indent="0" algn="l" rtl="0">
              <a:spcBef>
                <a:spcPts val="0"/>
              </a:spcBef>
              <a:spcAft>
                <a:spcPts val="0"/>
              </a:spcAft>
              <a:buNone/>
            </a:pPr>
            <a:endParaRPr/>
          </a:p>
          <a:p>
            <a:pPr marL="0" lvl="0" indent="0" algn="l" rtl="0">
              <a:spcBef>
                <a:spcPts val="0"/>
              </a:spcBef>
              <a:spcAft>
                <a:spcPts val="0"/>
              </a:spcAft>
              <a:buNone/>
            </a:pPr>
            <a:r>
              <a:rPr lang="en"/>
              <a:t>The observational study involved think-aloud sessions, while the survey used Likert-scale questions to assess agreement with key findings.</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685abf779e_2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685abf779e_2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Diving deeper into the observational study, we had all participants complete four tasks with a 911 calls dataset:</a:t>
            </a:r>
            <a:endParaRPr/>
          </a:p>
          <a:p>
            <a:pPr marL="0" lvl="0" indent="0" algn="l" rtl="0">
              <a:spcBef>
                <a:spcPts val="0"/>
              </a:spcBef>
              <a:spcAft>
                <a:spcPts val="0"/>
              </a:spcAft>
              <a:buNone/>
            </a:pPr>
            <a:r>
              <a:rPr lang="en"/>
              <a:t>datetime typecasting, splitting columns, feature engineering, and visualization.</a:t>
            </a:r>
            <a:endParaRPr/>
          </a:p>
          <a:p>
            <a:pPr marL="0" lvl="0" indent="0" algn="l" rtl="0">
              <a:spcBef>
                <a:spcPts val="0"/>
              </a:spcBef>
              <a:spcAft>
                <a:spcPts val="0"/>
              </a:spcAft>
              <a:buNone/>
            </a:pPr>
            <a:endParaRPr/>
          </a:p>
          <a:p>
            <a:pPr marL="0" lvl="0" indent="0" algn="l" rtl="0">
              <a:spcBef>
                <a:spcPts val="0"/>
              </a:spcBef>
              <a:spcAft>
                <a:spcPts val="0"/>
              </a:spcAft>
              <a:buNone/>
            </a:pPr>
            <a:r>
              <a:rPr lang="en"/>
              <a:t>Most time was spent on prompt preparation (64%), followed by code adaptation (27%) and validation (9%).</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3685abf779e_2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3685abf779e_2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All participants struggled to convey data context and parse LLM assumptions.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Sharing dataset schemas, slices of interest, and domain knowledge was particularly challenging.</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Several participants underscored the importance of sharing context (first quote)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At the same time, participants found it hard to communicate which columns had missing or problematic values. (second quote)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image shows the number of instances where different pieces of data were shared as context with the LLM per task.</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3693c1f40a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3693c1f40a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ChatGPT often made unexpected assumptions about data types, values, and formats.</a:t>
            </a:r>
            <a:endParaRPr/>
          </a:p>
          <a:p>
            <a:pPr marL="0" lvl="0" indent="0" algn="l" rtl="0">
              <a:spcBef>
                <a:spcPts val="0"/>
              </a:spcBef>
              <a:spcAft>
                <a:spcPts val="0"/>
              </a:spcAft>
              <a:buNone/>
            </a:pPr>
            <a:endParaRPr/>
          </a:p>
          <a:p>
            <a:pPr marL="0" lvl="0" indent="0" algn="l" rtl="0">
              <a:spcBef>
                <a:spcPts val="0"/>
              </a:spcBef>
              <a:spcAft>
                <a:spcPts val="0"/>
              </a:spcAft>
              <a:buNone/>
            </a:pPr>
            <a:r>
              <a:rPr lang="en"/>
              <a:t>14 out of 14 participants noticed these implicit decisions, which sometimes led to incorrect or generic responses.</a:t>
            </a:r>
            <a:endParaRPr/>
          </a:p>
          <a:p>
            <a:pPr marL="0" lvl="0" indent="0" algn="l" rtl="0">
              <a:spcBef>
                <a:spcPts val="0"/>
              </a:spcBef>
              <a:spcAft>
                <a:spcPts val="0"/>
              </a:spcAft>
              <a:buNone/>
            </a:pPr>
            <a:endParaRPr/>
          </a:p>
          <a:p>
            <a:pPr marL="0" lvl="0" indent="0" algn="l" rtl="0">
              <a:spcBef>
                <a:spcPts val="0"/>
              </a:spcBef>
              <a:spcAft>
                <a:spcPts val="0"/>
              </a:spcAft>
              <a:buNone/>
            </a:pPr>
            <a:r>
              <a:rPr lang="en"/>
              <a:t>Users had to clarify or override these assumptions repeatedly.</a:t>
            </a:r>
            <a:endParaRPr/>
          </a:p>
          <a:p>
            <a:pPr marL="0" lvl="0" indent="0" algn="l" rtl="0">
              <a:spcBef>
                <a:spcPts val="0"/>
              </a:spcBef>
              <a:spcAft>
                <a:spcPts val="0"/>
              </a:spcAft>
              <a:buNone/>
            </a:pPr>
            <a:endParaRPr/>
          </a:p>
          <a:p>
            <a:pPr marL="0" lvl="0" indent="0" algn="l" rtl="0">
              <a:spcBef>
                <a:spcPts val="0"/>
              </a:spcBef>
              <a:spcAft>
                <a:spcPts val="0"/>
              </a:spcAft>
              <a:buNone/>
            </a:pPr>
            <a:r>
              <a:rPr lang="en"/>
              <a:t>The instance on the right shows how ChatGPT assumed the X variable to be an integer, when it was in fact boolean, leading to ineffective outputs.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3693c1f40ae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3693c1f40a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13 out of 14 participants faced issues due to missing specifications in their prompts.</a:t>
            </a:r>
            <a:endParaRPr/>
          </a:p>
          <a:p>
            <a:pPr marL="0" lvl="0" indent="0" algn="l" rtl="0">
              <a:spcBef>
                <a:spcPts val="0"/>
              </a:spcBef>
              <a:spcAft>
                <a:spcPts val="0"/>
              </a:spcAft>
              <a:buNone/>
            </a:pPr>
            <a:endParaRPr/>
          </a:p>
          <a:p>
            <a:pPr marL="0" lvl="0" indent="0" algn="l" rtl="0">
              <a:spcBef>
                <a:spcPts val="0"/>
              </a:spcBef>
              <a:spcAft>
                <a:spcPts val="0"/>
              </a:spcAft>
              <a:buNone/>
            </a:pPr>
            <a:r>
              <a:rPr lang="en"/>
              <a:t>This led to misaligned expectations and required users to refine their prompts multiple times.</a:t>
            </a:r>
            <a:endParaRPr/>
          </a:p>
          <a:p>
            <a:pPr marL="0" lvl="0" indent="0" algn="l" rtl="0">
              <a:spcBef>
                <a:spcPts val="0"/>
              </a:spcBef>
              <a:spcAft>
                <a:spcPts val="0"/>
              </a:spcAft>
              <a:buNone/>
            </a:pPr>
            <a:endParaRPr/>
          </a:p>
          <a:p>
            <a:pPr marL="0" lvl="0" indent="0" algn="l" rtl="0">
              <a:spcBef>
                <a:spcPts val="0"/>
              </a:spcBef>
              <a:spcAft>
                <a:spcPts val="0"/>
              </a:spcAft>
              <a:buNone/>
            </a:pPr>
            <a:r>
              <a:rPr lang="en"/>
              <a:t>For instance, not specifying the use of pandas led to suggestions for standard Python libraries and the generation of inefficient (non-vector) code that runs on a row-by-row basis instead.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685abf779e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685abf779e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As a result of communication obstacles, participants ended up making non-trivial efforts in code adaptations. We observed some repetitive edits across our study sessions: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13 out of 14 participants needed to make multiple code modifications.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Common issues included mismatches in dataset schema</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Notebook code and data management preferences (like imports on top, exploratory code (Mary Beth Kery, Brad Myers) instead of well wrapped functions)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and the need for manual validation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and several back and forth iterations for refinement of visualizations.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Generated code often required significant adaptation to fit into existing workflows…</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152400"/>
            <a:ext cx="8520600" cy="176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480" b="1" dirty="0">
                <a:solidFill>
                  <a:srgbClr val="33B8C6"/>
                </a:solidFill>
                <a:latin typeface="Lato"/>
                <a:ea typeface="Lato"/>
                <a:cs typeface="Lato"/>
                <a:sym typeface="Lato"/>
              </a:rPr>
              <a:t>Challenges in Using Conversational AI for Data Science</a:t>
            </a:r>
            <a:endParaRPr sz="3480" b="1" dirty="0">
              <a:solidFill>
                <a:srgbClr val="33B8C6"/>
              </a:solidFill>
              <a:latin typeface="Lato"/>
              <a:ea typeface="Lato"/>
              <a:cs typeface="Lato"/>
              <a:sym typeface="Lato"/>
            </a:endParaRPr>
          </a:p>
        </p:txBody>
      </p:sp>
      <p:sp>
        <p:nvSpPr>
          <p:cNvPr id="55" name="Google Shape;55;p13"/>
          <p:cNvSpPr txBox="1">
            <a:spLocks noGrp="1"/>
          </p:cNvSpPr>
          <p:nvPr>
            <p:ph type="subTitle" idx="1"/>
          </p:nvPr>
        </p:nvSpPr>
        <p:spPr>
          <a:xfrm>
            <a:off x="505800" y="2104900"/>
            <a:ext cx="8132400" cy="792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935"/>
              <a:buNone/>
            </a:pPr>
            <a:r>
              <a:rPr lang="en" sz="1800">
                <a:solidFill>
                  <a:srgbClr val="989898"/>
                </a:solidFill>
                <a:latin typeface="Lato"/>
                <a:ea typeface="Lato"/>
                <a:cs typeface="Lato"/>
                <a:sym typeface="Lato"/>
              </a:rPr>
              <a:t>Bhavya Chopra</a:t>
            </a:r>
            <a:r>
              <a:rPr lang="en" sz="1800" baseline="30000">
                <a:solidFill>
                  <a:srgbClr val="989898"/>
                </a:solidFill>
                <a:latin typeface="Lato"/>
                <a:ea typeface="Lato"/>
                <a:cs typeface="Lato"/>
                <a:sym typeface="Lato"/>
              </a:rPr>
              <a:t>1</a:t>
            </a:r>
            <a:r>
              <a:rPr lang="en" sz="1800">
                <a:solidFill>
                  <a:srgbClr val="989898"/>
                </a:solidFill>
                <a:latin typeface="Lato"/>
                <a:ea typeface="Lato"/>
                <a:cs typeface="Lato"/>
                <a:sym typeface="Lato"/>
              </a:rPr>
              <a:t>, Ananya Singha</a:t>
            </a:r>
            <a:r>
              <a:rPr lang="en" sz="1800" baseline="30000">
                <a:solidFill>
                  <a:srgbClr val="989898"/>
                </a:solidFill>
                <a:latin typeface="Lato"/>
                <a:ea typeface="Lato"/>
                <a:cs typeface="Lato"/>
                <a:sym typeface="Lato"/>
              </a:rPr>
              <a:t>2</a:t>
            </a:r>
            <a:r>
              <a:rPr lang="en" sz="1800">
                <a:solidFill>
                  <a:srgbClr val="989898"/>
                </a:solidFill>
                <a:latin typeface="Lato"/>
                <a:ea typeface="Lato"/>
                <a:cs typeface="Lato"/>
                <a:sym typeface="Lato"/>
              </a:rPr>
              <a:t>, </a:t>
            </a:r>
            <a:r>
              <a:rPr lang="en" sz="1800" b="1" u="sng">
                <a:solidFill>
                  <a:srgbClr val="33B8C6"/>
                </a:solidFill>
                <a:latin typeface="Lato"/>
                <a:ea typeface="Lato"/>
                <a:cs typeface="Lato"/>
                <a:sym typeface="Lato"/>
              </a:rPr>
              <a:t>Anna Fariha</a:t>
            </a:r>
            <a:r>
              <a:rPr lang="en" sz="1800" baseline="30000">
                <a:solidFill>
                  <a:srgbClr val="989898"/>
                </a:solidFill>
                <a:latin typeface="Lato"/>
                <a:ea typeface="Lato"/>
                <a:cs typeface="Lato"/>
                <a:sym typeface="Lato"/>
              </a:rPr>
              <a:t>3</a:t>
            </a:r>
            <a:r>
              <a:rPr lang="en" sz="1800">
                <a:solidFill>
                  <a:srgbClr val="989898"/>
                </a:solidFill>
                <a:latin typeface="Lato"/>
                <a:ea typeface="Lato"/>
                <a:cs typeface="Lato"/>
                <a:sym typeface="Lato"/>
              </a:rPr>
              <a:t>, Sumit Gulwani</a:t>
            </a:r>
            <a:r>
              <a:rPr lang="en" sz="1800" baseline="30000">
                <a:solidFill>
                  <a:srgbClr val="989898"/>
                </a:solidFill>
                <a:latin typeface="Lato"/>
                <a:ea typeface="Lato"/>
                <a:cs typeface="Lato"/>
                <a:sym typeface="Lato"/>
              </a:rPr>
              <a:t>2</a:t>
            </a:r>
            <a:r>
              <a:rPr lang="en" sz="1800">
                <a:solidFill>
                  <a:srgbClr val="989898"/>
                </a:solidFill>
                <a:latin typeface="Lato"/>
                <a:ea typeface="Lato"/>
                <a:cs typeface="Lato"/>
                <a:sym typeface="Lato"/>
              </a:rPr>
              <a:t>, Chris Parnin</a:t>
            </a:r>
            <a:r>
              <a:rPr lang="en" sz="1800" baseline="30000">
                <a:solidFill>
                  <a:srgbClr val="989898"/>
                </a:solidFill>
                <a:latin typeface="Lato"/>
                <a:ea typeface="Lato"/>
                <a:cs typeface="Lato"/>
                <a:sym typeface="Lato"/>
              </a:rPr>
              <a:t>2</a:t>
            </a:r>
            <a:r>
              <a:rPr lang="en" sz="1800">
                <a:solidFill>
                  <a:srgbClr val="989898"/>
                </a:solidFill>
                <a:latin typeface="Lato"/>
                <a:ea typeface="Lato"/>
                <a:cs typeface="Lato"/>
                <a:sym typeface="Lato"/>
              </a:rPr>
              <a:t>, Ashish Tiwari</a:t>
            </a:r>
            <a:r>
              <a:rPr lang="en" sz="1800" baseline="30000">
                <a:solidFill>
                  <a:srgbClr val="989898"/>
                </a:solidFill>
                <a:latin typeface="Lato"/>
                <a:ea typeface="Lato"/>
                <a:cs typeface="Lato"/>
                <a:sym typeface="Lato"/>
              </a:rPr>
              <a:t>2</a:t>
            </a:r>
            <a:r>
              <a:rPr lang="en" sz="1800">
                <a:solidFill>
                  <a:srgbClr val="989898"/>
                </a:solidFill>
                <a:latin typeface="Lato"/>
                <a:ea typeface="Lato"/>
                <a:cs typeface="Lato"/>
                <a:sym typeface="Lato"/>
              </a:rPr>
              <a:t>, Austin Z. Henley</a:t>
            </a:r>
            <a:r>
              <a:rPr lang="en" sz="1800" baseline="30000">
                <a:solidFill>
                  <a:srgbClr val="989898"/>
                </a:solidFill>
                <a:latin typeface="Lato"/>
                <a:ea typeface="Lato"/>
                <a:cs typeface="Lato"/>
                <a:sym typeface="Lato"/>
              </a:rPr>
              <a:t>4</a:t>
            </a:r>
            <a:endParaRPr sz="1800" baseline="30000">
              <a:solidFill>
                <a:srgbClr val="989898"/>
              </a:solidFill>
              <a:latin typeface="Lato"/>
              <a:ea typeface="Lato"/>
              <a:cs typeface="Lato"/>
              <a:sym typeface="Lato"/>
            </a:endParaRPr>
          </a:p>
        </p:txBody>
      </p:sp>
      <p:sp>
        <p:nvSpPr>
          <p:cNvPr id="56" name="Google Shape;56;p13"/>
          <p:cNvSpPr/>
          <p:nvPr/>
        </p:nvSpPr>
        <p:spPr>
          <a:xfrm>
            <a:off x="3030900" y="4134175"/>
            <a:ext cx="3082200" cy="633900"/>
          </a:xfrm>
          <a:prstGeom prst="roundRect">
            <a:avLst>
              <a:gd name="adj" fmla="val 16667"/>
            </a:avLst>
          </a:prstGeom>
          <a:solidFill>
            <a:srgbClr val="434343"/>
          </a:solidFill>
          <a:ln w="19050" cap="flat" cmpd="sng">
            <a:solidFill>
              <a:srgbClr val="33B8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33B8C6"/>
                </a:solidFill>
                <a:latin typeface="Lato Black"/>
                <a:ea typeface="Lato Black"/>
                <a:cs typeface="Lato Black"/>
                <a:sym typeface="Lato Black"/>
              </a:rPr>
              <a:t>HILDA ‘25 @ SIGMOD</a:t>
            </a:r>
            <a:endParaRPr sz="2100">
              <a:solidFill>
                <a:srgbClr val="33B8C6"/>
              </a:solidFill>
              <a:latin typeface="Lato Black"/>
              <a:ea typeface="Lato Black"/>
              <a:cs typeface="Lato Black"/>
              <a:sym typeface="Lato Black"/>
            </a:endParaRPr>
          </a:p>
        </p:txBody>
      </p:sp>
      <p:pic>
        <p:nvPicPr>
          <p:cNvPr id="57" name="Google Shape;57;p13"/>
          <p:cNvPicPr preferRelativeResize="0"/>
          <p:nvPr/>
        </p:nvPicPr>
        <p:blipFill>
          <a:blip r:embed="rId3">
            <a:alphaModFix amt="60000"/>
          </a:blip>
          <a:stretch>
            <a:fillRect/>
          </a:stretch>
        </p:blipFill>
        <p:spPr>
          <a:xfrm>
            <a:off x="5258658" y="3101149"/>
            <a:ext cx="920330" cy="633887"/>
          </a:xfrm>
          <a:prstGeom prst="rect">
            <a:avLst/>
          </a:prstGeom>
          <a:noFill/>
          <a:ln>
            <a:noFill/>
          </a:ln>
        </p:spPr>
      </p:pic>
      <p:pic>
        <p:nvPicPr>
          <p:cNvPr id="58" name="Google Shape;58;p13"/>
          <p:cNvPicPr preferRelativeResize="0"/>
          <p:nvPr/>
        </p:nvPicPr>
        <p:blipFill>
          <a:blip r:embed="rId4">
            <a:alphaModFix amt="60000"/>
          </a:blip>
          <a:stretch>
            <a:fillRect/>
          </a:stretch>
        </p:blipFill>
        <p:spPr>
          <a:xfrm>
            <a:off x="1608100" y="3162676"/>
            <a:ext cx="1463328" cy="463396"/>
          </a:xfrm>
          <a:prstGeom prst="rect">
            <a:avLst/>
          </a:prstGeom>
          <a:noFill/>
          <a:ln>
            <a:noFill/>
          </a:ln>
        </p:spPr>
      </p:pic>
      <p:pic>
        <p:nvPicPr>
          <p:cNvPr id="59" name="Google Shape;59;p13"/>
          <p:cNvPicPr preferRelativeResize="0"/>
          <p:nvPr/>
        </p:nvPicPr>
        <p:blipFill>
          <a:blip r:embed="rId5">
            <a:alphaModFix amt="60000"/>
          </a:blip>
          <a:stretch>
            <a:fillRect/>
          </a:stretch>
        </p:blipFill>
        <p:spPr>
          <a:xfrm>
            <a:off x="3352832" y="3118180"/>
            <a:ext cx="1624421" cy="507905"/>
          </a:xfrm>
          <a:prstGeom prst="rect">
            <a:avLst/>
          </a:prstGeom>
          <a:noFill/>
          <a:ln>
            <a:noFill/>
          </a:ln>
        </p:spPr>
      </p:pic>
      <p:pic>
        <p:nvPicPr>
          <p:cNvPr id="60" name="Google Shape;60;p13"/>
          <p:cNvPicPr preferRelativeResize="0"/>
          <p:nvPr/>
        </p:nvPicPr>
        <p:blipFill rotWithShape="1">
          <a:blip r:embed="rId6">
            <a:alphaModFix amt="60000"/>
          </a:blip>
          <a:srcRect t="20787" b="24260"/>
          <a:stretch/>
        </p:blipFill>
        <p:spPr>
          <a:xfrm>
            <a:off x="6579706" y="3090016"/>
            <a:ext cx="1153532" cy="633887"/>
          </a:xfrm>
          <a:prstGeom prst="rect">
            <a:avLst/>
          </a:prstGeom>
          <a:noFill/>
          <a:ln>
            <a:noFill/>
          </a:ln>
        </p:spPr>
      </p:pic>
      <p:sp>
        <p:nvSpPr>
          <p:cNvPr id="61" name="Google Shape;61;p13"/>
          <p:cNvSpPr txBox="1"/>
          <p:nvPr/>
        </p:nvSpPr>
        <p:spPr>
          <a:xfrm>
            <a:off x="1410763" y="2985511"/>
            <a:ext cx="251700" cy="5079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2100" baseline="30000">
                <a:solidFill>
                  <a:srgbClr val="989898"/>
                </a:solidFill>
                <a:latin typeface="Lato"/>
                <a:ea typeface="Lato"/>
                <a:cs typeface="Lato"/>
                <a:sym typeface="Lato"/>
              </a:rPr>
              <a:t>1</a:t>
            </a:r>
            <a:endParaRPr/>
          </a:p>
        </p:txBody>
      </p:sp>
      <p:sp>
        <p:nvSpPr>
          <p:cNvPr id="62" name="Google Shape;62;p13"/>
          <p:cNvSpPr txBox="1"/>
          <p:nvPr/>
        </p:nvSpPr>
        <p:spPr>
          <a:xfrm>
            <a:off x="3190402" y="2985511"/>
            <a:ext cx="251700" cy="5079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2100" baseline="30000">
                <a:solidFill>
                  <a:srgbClr val="989898"/>
                </a:solidFill>
                <a:latin typeface="Lato"/>
                <a:ea typeface="Lato"/>
                <a:cs typeface="Lato"/>
                <a:sym typeface="Lato"/>
              </a:rPr>
              <a:t>2</a:t>
            </a:r>
            <a:endParaRPr/>
          </a:p>
        </p:txBody>
      </p:sp>
      <p:sp>
        <p:nvSpPr>
          <p:cNvPr id="63" name="Google Shape;63;p13"/>
          <p:cNvSpPr txBox="1"/>
          <p:nvPr/>
        </p:nvSpPr>
        <p:spPr>
          <a:xfrm>
            <a:off x="5381404" y="3009229"/>
            <a:ext cx="251700" cy="5079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2100" baseline="30000">
                <a:solidFill>
                  <a:srgbClr val="989898"/>
                </a:solidFill>
                <a:latin typeface="Lato"/>
                <a:ea typeface="Lato"/>
                <a:cs typeface="Lato"/>
                <a:sym typeface="Lato"/>
              </a:rPr>
              <a:t>3</a:t>
            </a:r>
            <a:endParaRPr/>
          </a:p>
        </p:txBody>
      </p:sp>
      <p:sp>
        <p:nvSpPr>
          <p:cNvPr id="64" name="Google Shape;64;p13"/>
          <p:cNvSpPr txBox="1"/>
          <p:nvPr/>
        </p:nvSpPr>
        <p:spPr>
          <a:xfrm>
            <a:off x="6460389" y="3020350"/>
            <a:ext cx="251700" cy="5079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2100" baseline="30000">
                <a:solidFill>
                  <a:srgbClr val="989898"/>
                </a:solidFill>
                <a:latin typeface="Lato"/>
                <a:ea typeface="Lato"/>
                <a:cs typeface="Lato"/>
                <a:sym typeface="Lato"/>
              </a:rPr>
              <a:t>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211"/>
        <p:cNvGrpSpPr/>
        <p:nvPr/>
      </p:nvGrpSpPr>
      <p:grpSpPr>
        <a:xfrm>
          <a:off x="0" y="0"/>
          <a:ext cx="0" cy="0"/>
          <a:chOff x="0" y="0"/>
          <a:chExt cx="0" cy="0"/>
        </a:xfrm>
      </p:grpSpPr>
      <p:sp>
        <p:nvSpPr>
          <p:cNvPr id="212" name="Google Shape;212;p22"/>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Study 2: Survey Validation</a:t>
            </a:r>
            <a:endParaRPr sz="2500" b="1">
              <a:solidFill>
                <a:srgbClr val="33B8C6"/>
              </a:solidFill>
              <a:latin typeface="Lato"/>
              <a:ea typeface="Lato"/>
              <a:cs typeface="Lato"/>
              <a:sym typeface="Lato"/>
            </a:endParaRPr>
          </a:p>
        </p:txBody>
      </p:sp>
      <p:cxnSp>
        <p:nvCxnSpPr>
          <p:cNvPr id="213" name="Google Shape;213;p22"/>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214" name="Google Shape;214;p22"/>
          <p:cNvSpPr/>
          <p:nvPr/>
        </p:nvSpPr>
        <p:spPr>
          <a:xfrm>
            <a:off x="227950" y="930600"/>
            <a:ext cx="4176900" cy="453600"/>
          </a:xfrm>
          <a:prstGeom prst="roundRect">
            <a:avLst>
              <a:gd name="adj" fmla="val 28461"/>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14343B"/>
                </a:solidFill>
                <a:latin typeface="Lato"/>
                <a:ea typeface="Lato"/>
                <a:cs typeface="Lato"/>
                <a:sym typeface="Lato"/>
              </a:rPr>
              <a:t>Communication Obstacles</a:t>
            </a:r>
            <a:endParaRPr>
              <a:solidFill>
                <a:srgbClr val="FFFFFF"/>
              </a:solidFill>
              <a:latin typeface="Lato"/>
              <a:ea typeface="Lato"/>
              <a:cs typeface="Lato"/>
              <a:sym typeface="Lato"/>
            </a:endParaRPr>
          </a:p>
        </p:txBody>
      </p:sp>
      <p:sp>
        <p:nvSpPr>
          <p:cNvPr id="215" name="Google Shape;215;p22"/>
          <p:cNvSpPr/>
          <p:nvPr/>
        </p:nvSpPr>
        <p:spPr>
          <a:xfrm>
            <a:off x="4736653" y="930600"/>
            <a:ext cx="4176900" cy="453600"/>
          </a:xfrm>
          <a:prstGeom prst="roundRect">
            <a:avLst>
              <a:gd name="adj" fmla="val 28461"/>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14343B"/>
                </a:solidFill>
                <a:latin typeface="Lato"/>
                <a:ea typeface="Lato"/>
                <a:cs typeface="Lato"/>
                <a:sym typeface="Lato"/>
              </a:rPr>
              <a:t>Code Adaptation</a:t>
            </a:r>
            <a:endParaRPr>
              <a:solidFill>
                <a:srgbClr val="FFFFFF"/>
              </a:solidFill>
              <a:latin typeface="Lato"/>
              <a:ea typeface="Lato"/>
              <a:cs typeface="Lato"/>
              <a:sym typeface="Lato"/>
            </a:endParaRPr>
          </a:p>
        </p:txBody>
      </p:sp>
      <p:grpSp>
        <p:nvGrpSpPr>
          <p:cNvPr id="216" name="Google Shape;216;p22"/>
          <p:cNvGrpSpPr/>
          <p:nvPr/>
        </p:nvGrpSpPr>
        <p:grpSpPr>
          <a:xfrm>
            <a:off x="227950" y="1775290"/>
            <a:ext cx="4247450" cy="474044"/>
            <a:chOff x="227950" y="1775290"/>
            <a:chExt cx="4247450" cy="474044"/>
          </a:xfrm>
        </p:grpSpPr>
        <p:sp>
          <p:nvSpPr>
            <p:cNvPr id="217" name="Google Shape;217;p22"/>
            <p:cNvSpPr/>
            <p:nvPr/>
          </p:nvSpPr>
          <p:spPr>
            <a:xfrm>
              <a:off x="227950" y="2064209"/>
              <a:ext cx="4176900" cy="1671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18" name="Google Shape;218;p22"/>
            <p:cNvSpPr/>
            <p:nvPr/>
          </p:nvSpPr>
          <p:spPr>
            <a:xfrm>
              <a:off x="227950" y="2064234"/>
              <a:ext cx="3470100" cy="167100"/>
            </a:xfrm>
            <a:prstGeom prst="roundRect">
              <a:avLst>
                <a:gd name="adj" fmla="val 50000"/>
              </a:avLst>
            </a:prstGeom>
            <a:solidFill>
              <a:srgbClr val="409C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19" name="Google Shape;219;p22"/>
            <p:cNvSpPr txBox="1"/>
            <p:nvPr/>
          </p:nvSpPr>
          <p:spPr>
            <a:xfrm>
              <a:off x="3774900" y="2046234"/>
              <a:ext cx="700500" cy="20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33B8C6"/>
                  </a:solidFill>
                  <a:latin typeface="Lato"/>
                  <a:ea typeface="Lato"/>
                  <a:cs typeface="Lato"/>
                  <a:sym typeface="Lato"/>
                </a:rPr>
                <a:t>86%</a:t>
              </a:r>
              <a:endParaRPr sz="1800" b="1">
                <a:solidFill>
                  <a:srgbClr val="33B8C6"/>
                </a:solidFill>
                <a:latin typeface="Lato"/>
                <a:ea typeface="Lato"/>
                <a:cs typeface="Lato"/>
                <a:sym typeface="Lato"/>
              </a:endParaRPr>
            </a:p>
          </p:txBody>
        </p:sp>
        <p:sp>
          <p:nvSpPr>
            <p:cNvPr id="220" name="Google Shape;220;p22"/>
            <p:cNvSpPr txBox="1"/>
            <p:nvPr/>
          </p:nvSpPr>
          <p:spPr>
            <a:xfrm>
              <a:off x="246950" y="1775290"/>
              <a:ext cx="4176900" cy="20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rgbClr val="B7B7B7"/>
                  </a:solidFill>
                  <a:latin typeface="Lato"/>
                  <a:ea typeface="Lato"/>
                  <a:cs typeface="Lato"/>
                  <a:sym typeface="Lato"/>
                </a:rPr>
                <a:t>Including data context is essential</a:t>
              </a:r>
              <a:endParaRPr sz="1600">
                <a:solidFill>
                  <a:srgbClr val="B7B7B7"/>
                </a:solidFill>
                <a:latin typeface="Lato"/>
                <a:ea typeface="Lato"/>
                <a:cs typeface="Lato"/>
                <a:sym typeface="Lato"/>
              </a:endParaRPr>
            </a:p>
          </p:txBody>
        </p:sp>
      </p:grpSp>
      <p:grpSp>
        <p:nvGrpSpPr>
          <p:cNvPr id="221" name="Google Shape;221;p22"/>
          <p:cNvGrpSpPr/>
          <p:nvPr/>
        </p:nvGrpSpPr>
        <p:grpSpPr>
          <a:xfrm>
            <a:off x="227950" y="2742150"/>
            <a:ext cx="4247450" cy="496188"/>
            <a:chOff x="227950" y="2742150"/>
            <a:chExt cx="4247450" cy="496188"/>
          </a:xfrm>
        </p:grpSpPr>
        <p:sp>
          <p:nvSpPr>
            <p:cNvPr id="222" name="Google Shape;222;p22"/>
            <p:cNvSpPr/>
            <p:nvPr/>
          </p:nvSpPr>
          <p:spPr>
            <a:xfrm>
              <a:off x="227950" y="3044225"/>
              <a:ext cx="4176900" cy="1671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23" name="Google Shape;223;p22"/>
            <p:cNvSpPr/>
            <p:nvPr/>
          </p:nvSpPr>
          <p:spPr>
            <a:xfrm>
              <a:off x="227950" y="3044238"/>
              <a:ext cx="2721600" cy="167100"/>
            </a:xfrm>
            <a:prstGeom prst="roundRect">
              <a:avLst>
                <a:gd name="adj" fmla="val 50000"/>
              </a:avLst>
            </a:prstGeom>
            <a:solidFill>
              <a:srgbClr val="409C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24" name="Google Shape;224;p22"/>
            <p:cNvSpPr txBox="1"/>
            <p:nvPr/>
          </p:nvSpPr>
          <p:spPr>
            <a:xfrm>
              <a:off x="3774900" y="3035238"/>
              <a:ext cx="700500" cy="20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33B8C6"/>
                  </a:solidFill>
                  <a:latin typeface="Lato"/>
                  <a:ea typeface="Lato"/>
                  <a:cs typeface="Lato"/>
                  <a:sym typeface="Lato"/>
                </a:rPr>
                <a:t>59%</a:t>
              </a:r>
              <a:endParaRPr sz="1800" b="1">
                <a:solidFill>
                  <a:srgbClr val="33B8C6"/>
                </a:solidFill>
                <a:latin typeface="Lato"/>
                <a:ea typeface="Lato"/>
                <a:cs typeface="Lato"/>
                <a:sym typeface="Lato"/>
              </a:endParaRPr>
            </a:p>
          </p:txBody>
        </p:sp>
        <p:sp>
          <p:nvSpPr>
            <p:cNvPr id="225" name="Google Shape;225;p22"/>
            <p:cNvSpPr txBox="1"/>
            <p:nvPr/>
          </p:nvSpPr>
          <p:spPr>
            <a:xfrm>
              <a:off x="246950" y="2742150"/>
              <a:ext cx="4176900" cy="20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rgbClr val="B7B7B7"/>
                  </a:solidFill>
                  <a:latin typeface="Lato"/>
                  <a:ea typeface="Lato"/>
                  <a:cs typeface="Lato"/>
                  <a:sym typeface="Lato"/>
                </a:rPr>
                <a:t>Tedious to assess and fetch relevant context</a:t>
              </a:r>
              <a:endParaRPr sz="1600">
                <a:solidFill>
                  <a:srgbClr val="B7B7B7"/>
                </a:solidFill>
                <a:latin typeface="Lato"/>
                <a:ea typeface="Lato"/>
                <a:cs typeface="Lato"/>
                <a:sym typeface="Lato"/>
              </a:endParaRPr>
            </a:p>
          </p:txBody>
        </p:sp>
      </p:grpSp>
      <p:grpSp>
        <p:nvGrpSpPr>
          <p:cNvPr id="226" name="Google Shape;226;p22"/>
          <p:cNvGrpSpPr/>
          <p:nvPr/>
        </p:nvGrpSpPr>
        <p:grpSpPr>
          <a:xfrm>
            <a:off x="227950" y="3571336"/>
            <a:ext cx="4247450" cy="638006"/>
            <a:chOff x="227950" y="3571336"/>
            <a:chExt cx="4247450" cy="638006"/>
          </a:xfrm>
        </p:grpSpPr>
        <p:sp>
          <p:nvSpPr>
            <p:cNvPr id="227" name="Google Shape;227;p22"/>
            <p:cNvSpPr/>
            <p:nvPr/>
          </p:nvSpPr>
          <p:spPr>
            <a:xfrm>
              <a:off x="227950" y="4024242"/>
              <a:ext cx="4176900" cy="1671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28" name="Google Shape;228;p22"/>
            <p:cNvSpPr/>
            <p:nvPr/>
          </p:nvSpPr>
          <p:spPr>
            <a:xfrm>
              <a:off x="227950" y="4024242"/>
              <a:ext cx="2795400" cy="167100"/>
            </a:xfrm>
            <a:prstGeom prst="roundRect">
              <a:avLst>
                <a:gd name="adj" fmla="val 50000"/>
              </a:avLst>
            </a:prstGeom>
            <a:solidFill>
              <a:srgbClr val="409C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29" name="Google Shape;229;p22"/>
            <p:cNvSpPr txBox="1"/>
            <p:nvPr/>
          </p:nvSpPr>
          <p:spPr>
            <a:xfrm>
              <a:off x="3774900" y="4006242"/>
              <a:ext cx="700500" cy="20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33B8C6"/>
                  </a:solidFill>
                  <a:latin typeface="Lato"/>
                  <a:ea typeface="Lato"/>
                  <a:cs typeface="Lato"/>
                  <a:sym typeface="Lato"/>
                </a:rPr>
                <a:t>62%</a:t>
              </a:r>
              <a:endParaRPr sz="1800" b="1">
                <a:solidFill>
                  <a:srgbClr val="33B8C6"/>
                </a:solidFill>
                <a:latin typeface="Lato"/>
                <a:ea typeface="Lato"/>
                <a:cs typeface="Lato"/>
                <a:sym typeface="Lato"/>
              </a:endParaRPr>
            </a:p>
          </p:txBody>
        </p:sp>
        <p:sp>
          <p:nvSpPr>
            <p:cNvPr id="230" name="Google Shape;230;p22"/>
            <p:cNvSpPr txBox="1"/>
            <p:nvPr/>
          </p:nvSpPr>
          <p:spPr>
            <a:xfrm>
              <a:off x="298500" y="3571336"/>
              <a:ext cx="4176900" cy="311714"/>
            </a:xfrm>
            <a:prstGeom prst="rect">
              <a:avLst/>
            </a:prstGeom>
            <a:noFill/>
            <a:ln>
              <a:noFill/>
            </a:ln>
          </p:spPr>
          <p:txBody>
            <a:bodyPr spcFirstLastPara="1" wrap="square" lIns="91425" tIns="91425" rIns="91425" bIns="91425" anchor="ctr" anchorCtr="0">
              <a:noAutofit/>
            </a:bodyPr>
            <a:lstStyle/>
            <a:p>
              <a:pPr marL="0" lvl="0" indent="0" algn="l" rtl="0">
                <a:lnSpc>
                  <a:spcPct val="80000"/>
                </a:lnSpc>
                <a:spcBef>
                  <a:spcPts val="0"/>
                </a:spcBef>
                <a:spcAft>
                  <a:spcPts val="0"/>
                </a:spcAft>
                <a:buNone/>
              </a:pPr>
              <a:r>
                <a:rPr lang="en" sz="1600" dirty="0">
                  <a:solidFill>
                    <a:srgbClr val="B7B7B7"/>
                  </a:solidFill>
                  <a:latin typeface="Lato"/>
                  <a:ea typeface="Lato"/>
                  <a:cs typeface="Lato"/>
                  <a:sym typeface="Lato"/>
                </a:rPr>
                <a:t>Challenging to prompt for columns with quality issues</a:t>
              </a:r>
              <a:endParaRPr sz="1600" dirty="0">
                <a:solidFill>
                  <a:srgbClr val="B7B7B7"/>
                </a:solidFill>
                <a:latin typeface="Lato"/>
                <a:ea typeface="Lato"/>
                <a:cs typeface="Lato"/>
                <a:sym typeface="Lato"/>
              </a:endParaRPr>
            </a:p>
          </p:txBody>
        </p:sp>
      </p:grpSp>
      <p:grpSp>
        <p:nvGrpSpPr>
          <p:cNvPr id="231" name="Google Shape;231;p22"/>
          <p:cNvGrpSpPr/>
          <p:nvPr/>
        </p:nvGrpSpPr>
        <p:grpSpPr>
          <a:xfrm>
            <a:off x="4726588" y="2755575"/>
            <a:ext cx="4273212" cy="469359"/>
            <a:chOff x="4716538" y="1761975"/>
            <a:chExt cx="4273212" cy="469359"/>
          </a:xfrm>
        </p:grpSpPr>
        <p:sp>
          <p:nvSpPr>
            <p:cNvPr id="232" name="Google Shape;232;p22"/>
            <p:cNvSpPr/>
            <p:nvPr/>
          </p:nvSpPr>
          <p:spPr>
            <a:xfrm>
              <a:off x="4736650" y="2064221"/>
              <a:ext cx="4176900" cy="1671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33" name="Google Shape;233;p22"/>
            <p:cNvSpPr/>
            <p:nvPr/>
          </p:nvSpPr>
          <p:spPr>
            <a:xfrm>
              <a:off x="4736650" y="2064234"/>
              <a:ext cx="2721600" cy="167100"/>
            </a:xfrm>
            <a:prstGeom prst="roundRect">
              <a:avLst>
                <a:gd name="adj" fmla="val 50000"/>
              </a:avLst>
            </a:prstGeom>
            <a:solidFill>
              <a:srgbClr val="409C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34" name="Google Shape;234;p22"/>
            <p:cNvSpPr txBox="1"/>
            <p:nvPr/>
          </p:nvSpPr>
          <p:spPr>
            <a:xfrm>
              <a:off x="8289250" y="2028234"/>
              <a:ext cx="700500" cy="20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33B8C6"/>
                  </a:solidFill>
                  <a:latin typeface="Lato"/>
                  <a:ea typeface="Lato"/>
                  <a:cs typeface="Lato"/>
                  <a:sym typeface="Lato"/>
                </a:rPr>
                <a:t>60%</a:t>
              </a:r>
              <a:endParaRPr sz="1800" b="1">
                <a:solidFill>
                  <a:srgbClr val="33B8C6"/>
                </a:solidFill>
                <a:latin typeface="Lato"/>
                <a:ea typeface="Lato"/>
                <a:cs typeface="Lato"/>
                <a:sym typeface="Lato"/>
              </a:endParaRPr>
            </a:p>
          </p:txBody>
        </p:sp>
        <p:sp>
          <p:nvSpPr>
            <p:cNvPr id="235" name="Google Shape;235;p22"/>
            <p:cNvSpPr txBox="1"/>
            <p:nvPr/>
          </p:nvSpPr>
          <p:spPr>
            <a:xfrm>
              <a:off x="4716538" y="1761975"/>
              <a:ext cx="4176900" cy="203100"/>
            </a:xfrm>
            <a:prstGeom prst="rect">
              <a:avLst/>
            </a:prstGeom>
            <a:noFill/>
            <a:ln>
              <a:noFill/>
            </a:ln>
          </p:spPr>
          <p:txBody>
            <a:bodyPr spcFirstLastPara="1" wrap="square" lIns="91425" tIns="91425" rIns="91425" bIns="91425" anchor="ctr" anchorCtr="0">
              <a:noAutofit/>
            </a:bodyPr>
            <a:lstStyle/>
            <a:p>
              <a:pPr marL="0" lvl="0" indent="0" algn="l" rtl="0">
                <a:lnSpc>
                  <a:spcPct val="80000"/>
                </a:lnSpc>
                <a:spcBef>
                  <a:spcPts val="0"/>
                </a:spcBef>
                <a:spcAft>
                  <a:spcPts val="0"/>
                </a:spcAft>
                <a:buNone/>
              </a:pPr>
              <a:r>
                <a:rPr lang="en" sz="1600">
                  <a:solidFill>
                    <a:srgbClr val="B7B7B7"/>
                  </a:solidFill>
                  <a:latin typeface="Lato"/>
                  <a:ea typeface="Lato"/>
                  <a:cs typeface="Lato"/>
                  <a:sym typeface="Lato"/>
                </a:rPr>
                <a:t>LLMs lack domain understanding of data</a:t>
              </a:r>
              <a:endParaRPr sz="1600">
                <a:solidFill>
                  <a:srgbClr val="B7B7B7"/>
                </a:solidFill>
                <a:latin typeface="Lato"/>
                <a:ea typeface="Lato"/>
                <a:cs typeface="Lato"/>
                <a:sym typeface="Lato"/>
              </a:endParaRPr>
            </a:p>
          </p:txBody>
        </p:sp>
      </p:grpSp>
      <p:grpSp>
        <p:nvGrpSpPr>
          <p:cNvPr id="236" name="Google Shape;236;p22"/>
          <p:cNvGrpSpPr/>
          <p:nvPr/>
        </p:nvGrpSpPr>
        <p:grpSpPr>
          <a:xfrm>
            <a:off x="4736650" y="3705550"/>
            <a:ext cx="4253100" cy="478188"/>
            <a:chOff x="4736650" y="2742150"/>
            <a:chExt cx="4253100" cy="478188"/>
          </a:xfrm>
        </p:grpSpPr>
        <p:sp>
          <p:nvSpPr>
            <p:cNvPr id="237" name="Google Shape;237;p22"/>
            <p:cNvSpPr/>
            <p:nvPr/>
          </p:nvSpPr>
          <p:spPr>
            <a:xfrm>
              <a:off x="4736650" y="3044238"/>
              <a:ext cx="4176900" cy="1671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38" name="Google Shape;238;p22"/>
            <p:cNvSpPr/>
            <p:nvPr/>
          </p:nvSpPr>
          <p:spPr>
            <a:xfrm>
              <a:off x="4736650" y="3044238"/>
              <a:ext cx="3938700" cy="167100"/>
            </a:xfrm>
            <a:prstGeom prst="roundRect">
              <a:avLst>
                <a:gd name="adj" fmla="val 50000"/>
              </a:avLst>
            </a:prstGeom>
            <a:solidFill>
              <a:srgbClr val="409C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39" name="Google Shape;239;p22"/>
            <p:cNvSpPr txBox="1"/>
            <p:nvPr/>
          </p:nvSpPr>
          <p:spPr>
            <a:xfrm>
              <a:off x="8289250" y="3017238"/>
              <a:ext cx="700500" cy="20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FFFFFF"/>
                  </a:solidFill>
                  <a:latin typeface="Lato"/>
                  <a:ea typeface="Lato"/>
                  <a:cs typeface="Lato"/>
                  <a:sym typeface="Lato"/>
                </a:rPr>
                <a:t>92%</a:t>
              </a:r>
              <a:endParaRPr sz="1800" b="1">
                <a:solidFill>
                  <a:srgbClr val="FFFFFF"/>
                </a:solidFill>
                <a:latin typeface="Lato"/>
                <a:ea typeface="Lato"/>
                <a:cs typeface="Lato"/>
                <a:sym typeface="Lato"/>
              </a:endParaRPr>
            </a:p>
          </p:txBody>
        </p:sp>
        <p:sp>
          <p:nvSpPr>
            <p:cNvPr id="240" name="Google Shape;240;p22"/>
            <p:cNvSpPr txBox="1"/>
            <p:nvPr/>
          </p:nvSpPr>
          <p:spPr>
            <a:xfrm>
              <a:off x="4812838" y="2742150"/>
              <a:ext cx="4176900" cy="203100"/>
            </a:xfrm>
            <a:prstGeom prst="rect">
              <a:avLst/>
            </a:prstGeom>
            <a:noFill/>
            <a:ln>
              <a:noFill/>
            </a:ln>
          </p:spPr>
          <p:txBody>
            <a:bodyPr spcFirstLastPara="1" wrap="square" lIns="91425" tIns="91425" rIns="91425" bIns="91425" anchor="ctr" anchorCtr="0">
              <a:noAutofit/>
            </a:bodyPr>
            <a:lstStyle/>
            <a:p>
              <a:pPr marL="0" lvl="0" indent="0" algn="l" rtl="0">
                <a:lnSpc>
                  <a:spcPct val="80000"/>
                </a:lnSpc>
                <a:spcBef>
                  <a:spcPts val="0"/>
                </a:spcBef>
                <a:spcAft>
                  <a:spcPts val="0"/>
                </a:spcAft>
                <a:buNone/>
              </a:pPr>
              <a:r>
                <a:rPr lang="en" sz="1600">
                  <a:solidFill>
                    <a:srgbClr val="B7B7B7"/>
                  </a:solidFill>
                  <a:latin typeface="Lato"/>
                  <a:ea typeface="Lato"/>
                  <a:cs typeface="Lato"/>
                  <a:sym typeface="Lato"/>
                </a:rPr>
                <a:t>Require back-and-forth chats for refinement</a:t>
              </a:r>
              <a:endParaRPr sz="1600">
                <a:solidFill>
                  <a:srgbClr val="B7B7B7"/>
                </a:solidFill>
                <a:latin typeface="Lato"/>
                <a:ea typeface="Lato"/>
                <a:cs typeface="Lato"/>
                <a:sym typeface="Lato"/>
              </a:endParaRPr>
            </a:p>
          </p:txBody>
        </p:sp>
      </p:grpSp>
      <p:grpSp>
        <p:nvGrpSpPr>
          <p:cNvPr id="241" name="Google Shape;241;p22"/>
          <p:cNvGrpSpPr/>
          <p:nvPr/>
        </p:nvGrpSpPr>
        <p:grpSpPr>
          <a:xfrm>
            <a:off x="4736650" y="1772183"/>
            <a:ext cx="4253100" cy="469030"/>
            <a:chOff x="4736650" y="3722325"/>
            <a:chExt cx="4253100" cy="469030"/>
          </a:xfrm>
        </p:grpSpPr>
        <p:sp>
          <p:nvSpPr>
            <p:cNvPr id="242" name="Google Shape;242;p22"/>
            <p:cNvSpPr/>
            <p:nvPr/>
          </p:nvSpPr>
          <p:spPr>
            <a:xfrm>
              <a:off x="4736650" y="4024255"/>
              <a:ext cx="4176900" cy="1671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43" name="Google Shape;243;p22"/>
            <p:cNvSpPr/>
            <p:nvPr/>
          </p:nvSpPr>
          <p:spPr>
            <a:xfrm>
              <a:off x="4736650" y="4024242"/>
              <a:ext cx="3552600" cy="167100"/>
            </a:xfrm>
            <a:prstGeom prst="roundRect">
              <a:avLst>
                <a:gd name="adj" fmla="val 50000"/>
              </a:avLst>
            </a:prstGeom>
            <a:solidFill>
              <a:srgbClr val="409CA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latin typeface="Lato"/>
                <a:ea typeface="Lato"/>
                <a:cs typeface="Lato"/>
                <a:sym typeface="Lato"/>
              </a:endParaRPr>
            </a:p>
          </p:txBody>
        </p:sp>
        <p:sp>
          <p:nvSpPr>
            <p:cNvPr id="244" name="Google Shape;244;p22"/>
            <p:cNvSpPr txBox="1"/>
            <p:nvPr/>
          </p:nvSpPr>
          <p:spPr>
            <a:xfrm>
              <a:off x="8289250" y="3988242"/>
              <a:ext cx="700500" cy="20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33B8C6"/>
                  </a:solidFill>
                  <a:latin typeface="Lato"/>
                  <a:ea typeface="Lato"/>
                  <a:cs typeface="Lato"/>
                  <a:sym typeface="Lato"/>
                </a:rPr>
                <a:t>87%</a:t>
              </a:r>
              <a:endParaRPr sz="1800" b="1">
                <a:solidFill>
                  <a:srgbClr val="33B8C6"/>
                </a:solidFill>
                <a:latin typeface="Lato"/>
                <a:ea typeface="Lato"/>
                <a:cs typeface="Lato"/>
                <a:sym typeface="Lato"/>
              </a:endParaRPr>
            </a:p>
          </p:txBody>
        </p:sp>
        <p:sp>
          <p:nvSpPr>
            <p:cNvPr id="245" name="Google Shape;245;p22"/>
            <p:cNvSpPr txBox="1"/>
            <p:nvPr/>
          </p:nvSpPr>
          <p:spPr>
            <a:xfrm>
              <a:off x="4812838" y="3722325"/>
              <a:ext cx="4176900" cy="203100"/>
            </a:xfrm>
            <a:prstGeom prst="rect">
              <a:avLst/>
            </a:prstGeom>
            <a:noFill/>
            <a:ln>
              <a:noFill/>
            </a:ln>
          </p:spPr>
          <p:txBody>
            <a:bodyPr spcFirstLastPara="1" wrap="square" lIns="91425" tIns="91425" rIns="91425" bIns="91425" anchor="ctr" anchorCtr="0">
              <a:noAutofit/>
            </a:bodyPr>
            <a:lstStyle/>
            <a:p>
              <a:pPr marL="0" lvl="0" indent="0" algn="l" rtl="0">
                <a:lnSpc>
                  <a:spcPct val="80000"/>
                </a:lnSpc>
                <a:spcBef>
                  <a:spcPts val="0"/>
                </a:spcBef>
                <a:spcAft>
                  <a:spcPts val="0"/>
                </a:spcAft>
                <a:buNone/>
              </a:pPr>
              <a:r>
                <a:rPr lang="en" sz="1600">
                  <a:solidFill>
                    <a:srgbClr val="B7B7B7"/>
                  </a:solidFill>
                  <a:latin typeface="Lato"/>
                  <a:ea typeface="Lato"/>
                  <a:cs typeface="Lato"/>
                  <a:sym typeface="Lato"/>
                </a:rPr>
                <a:t>Generated code needs non-trivial edits</a:t>
              </a:r>
              <a:endParaRPr sz="1600">
                <a:solidFill>
                  <a:srgbClr val="B7B7B7"/>
                </a:solidFill>
                <a:latin typeface="Lato"/>
                <a:ea typeface="Lato"/>
                <a:cs typeface="Lato"/>
                <a:sym typeface="Lato"/>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3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249"/>
        <p:cNvGrpSpPr/>
        <p:nvPr/>
      </p:nvGrpSpPr>
      <p:grpSpPr>
        <a:xfrm>
          <a:off x="0" y="0"/>
          <a:ext cx="0" cy="0"/>
          <a:chOff x="0" y="0"/>
          <a:chExt cx="0" cy="0"/>
        </a:xfrm>
      </p:grpSpPr>
      <p:sp>
        <p:nvSpPr>
          <p:cNvPr id="250" name="Google Shape;250;p23"/>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Design Recommendations</a:t>
            </a:r>
            <a:endParaRPr sz="2500" b="1">
              <a:solidFill>
                <a:srgbClr val="33B8C6"/>
              </a:solidFill>
              <a:latin typeface="Lato"/>
              <a:ea typeface="Lato"/>
              <a:cs typeface="Lato"/>
              <a:sym typeface="Lato"/>
            </a:endParaRPr>
          </a:p>
        </p:txBody>
      </p:sp>
      <p:cxnSp>
        <p:nvCxnSpPr>
          <p:cNvPr id="251" name="Google Shape;251;p23"/>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252" name="Google Shape;252;p23"/>
          <p:cNvSpPr/>
          <p:nvPr/>
        </p:nvSpPr>
        <p:spPr>
          <a:xfrm>
            <a:off x="227900" y="2975675"/>
            <a:ext cx="4392000" cy="439800"/>
          </a:xfrm>
          <a:prstGeom prst="roundRect">
            <a:avLst>
              <a:gd name="adj" fmla="val 121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Inquisitive Feedback Loops</a:t>
            </a:r>
            <a:endParaRPr sz="1500" b="1">
              <a:solidFill>
                <a:srgbClr val="CCCCCC"/>
              </a:solidFill>
              <a:latin typeface="Lato"/>
              <a:ea typeface="Lato"/>
              <a:cs typeface="Lato"/>
              <a:sym typeface="Lato"/>
            </a:endParaRPr>
          </a:p>
        </p:txBody>
      </p:sp>
      <p:grpSp>
        <p:nvGrpSpPr>
          <p:cNvPr id="253" name="Google Shape;253;p23"/>
          <p:cNvGrpSpPr/>
          <p:nvPr/>
        </p:nvGrpSpPr>
        <p:grpSpPr>
          <a:xfrm>
            <a:off x="227923" y="764400"/>
            <a:ext cx="4391955" cy="2127300"/>
            <a:chOff x="227900" y="731375"/>
            <a:chExt cx="4195200" cy="2127300"/>
          </a:xfrm>
        </p:grpSpPr>
        <p:sp>
          <p:nvSpPr>
            <p:cNvPr id="254" name="Google Shape;254;p23"/>
            <p:cNvSpPr/>
            <p:nvPr/>
          </p:nvSpPr>
          <p:spPr>
            <a:xfrm>
              <a:off x="227900" y="731375"/>
              <a:ext cx="4195200" cy="2127300"/>
            </a:xfrm>
            <a:prstGeom prst="roundRect">
              <a:avLst>
                <a:gd name="adj" fmla="val 4696"/>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Preemptive and Fluid Context</a:t>
              </a:r>
              <a:endParaRPr sz="17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800" b="1">
                <a:solidFill>
                  <a:srgbClr val="33B8C6"/>
                </a:solidFill>
                <a:latin typeface="Lato"/>
                <a:ea typeface="Lato"/>
                <a:cs typeface="Lato"/>
                <a:sym typeface="Lato"/>
              </a:endParaRPr>
            </a:p>
            <a:p>
              <a:pPr marL="457200" lvl="0" indent="-323850" algn="l" rtl="0">
                <a:lnSpc>
                  <a:spcPct val="100000"/>
                </a:lnSpc>
                <a:spcBef>
                  <a:spcPts val="0"/>
                </a:spcBef>
                <a:spcAft>
                  <a:spcPts val="0"/>
                </a:spcAft>
                <a:buClr>
                  <a:srgbClr val="B7B7B7"/>
                </a:buClr>
                <a:buSzPts val="1500"/>
                <a:buFont typeface="Lato"/>
                <a:buChar char="●"/>
              </a:pPr>
              <a:r>
                <a:rPr lang="en" sz="1500">
                  <a:solidFill>
                    <a:srgbClr val="B7B7B7"/>
                  </a:solidFill>
                  <a:latin typeface="Lato"/>
                  <a:ea typeface="Lato"/>
                  <a:cs typeface="Lato"/>
                  <a:sym typeface="Lato"/>
                </a:rPr>
                <a:t>Database systems must surface</a:t>
              </a:r>
              <a:r>
                <a:rPr lang="en" sz="1500">
                  <a:solidFill>
                    <a:srgbClr val="CCCCCC"/>
                  </a:solidFill>
                  <a:latin typeface="Lato Black"/>
                  <a:ea typeface="Lato Black"/>
                  <a:cs typeface="Lato Black"/>
                  <a:sym typeface="Lato Black"/>
                </a:rPr>
                <a:t> data characteristics and anomalies preemptively </a:t>
              </a:r>
              <a:r>
                <a:rPr lang="en" sz="1500">
                  <a:solidFill>
                    <a:srgbClr val="B7B7B7"/>
                  </a:solidFill>
                  <a:latin typeface="Lato"/>
                  <a:ea typeface="Lato"/>
                  <a:cs typeface="Lato"/>
                  <a:sym typeface="Lato"/>
                </a:rPr>
                <a:t>as context for LLMs</a:t>
              </a:r>
              <a:endParaRPr sz="1500">
                <a:solidFill>
                  <a:srgbClr val="B7B7B7"/>
                </a:solidFill>
                <a:latin typeface="Lato"/>
                <a:ea typeface="Lato"/>
                <a:cs typeface="Lato"/>
                <a:sym typeface="Lato"/>
              </a:endParaRPr>
            </a:p>
            <a:p>
              <a:pPr marL="457200" lvl="0" indent="-323850" algn="l" rtl="0">
                <a:lnSpc>
                  <a:spcPct val="100000"/>
                </a:lnSpc>
                <a:spcBef>
                  <a:spcPts val="0"/>
                </a:spcBef>
                <a:spcAft>
                  <a:spcPts val="0"/>
                </a:spcAft>
                <a:buClr>
                  <a:srgbClr val="B7B7B7"/>
                </a:buClr>
                <a:buSzPts val="1500"/>
                <a:buFont typeface="Lato"/>
                <a:buChar char="●"/>
              </a:pPr>
              <a:r>
                <a:rPr lang="en" sz="1500">
                  <a:solidFill>
                    <a:srgbClr val="B7B7B7"/>
                  </a:solidFill>
                  <a:latin typeface="Lato"/>
                  <a:ea typeface="Lato"/>
                  <a:cs typeface="Lato"/>
                  <a:sym typeface="Lato"/>
                </a:rPr>
                <a:t>Enable users to </a:t>
              </a:r>
              <a:r>
                <a:rPr lang="en" sz="1500">
                  <a:solidFill>
                    <a:srgbClr val="CCCCCC"/>
                  </a:solidFill>
                  <a:latin typeface="Lato Black"/>
                  <a:ea typeface="Lato Black"/>
                  <a:cs typeface="Lato Black"/>
                  <a:sym typeface="Lato Black"/>
                </a:rPr>
                <a:t>share context fluidly</a:t>
              </a:r>
              <a:r>
                <a:rPr lang="en" sz="1500">
                  <a:solidFill>
                    <a:srgbClr val="B7B7B7"/>
                  </a:solidFill>
                  <a:latin typeface="Lato"/>
                  <a:ea typeface="Lato"/>
                  <a:cs typeface="Lato"/>
                  <a:sym typeface="Lato"/>
                </a:rPr>
                <a:t> through techniques like </a:t>
              </a:r>
              <a:r>
                <a:rPr lang="en" sz="1500" i="1">
                  <a:solidFill>
                    <a:srgbClr val="CCCCCC"/>
                  </a:solidFill>
                  <a:latin typeface="Lato Black"/>
                  <a:ea typeface="Lato Black"/>
                  <a:cs typeface="Lato Black"/>
                  <a:sym typeface="Lato Black"/>
                </a:rPr>
                <a:t>brushing</a:t>
              </a:r>
              <a:endParaRPr sz="1500" i="1">
                <a:solidFill>
                  <a:srgbClr val="CCCCCC"/>
                </a:solidFill>
                <a:latin typeface="Lato Black"/>
                <a:ea typeface="Lato Black"/>
                <a:cs typeface="Lato Black"/>
                <a:sym typeface="Lato Black"/>
              </a:endParaRPr>
            </a:p>
          </p:txBody>
        </p:sp>
        <p:pic>
          <p:nvPicPr>
            <p:cNvPr id="255" name="Google Shape;255;p23"/>
            <p:cNvPicPr preferRelativeResize="0"/>
            <p:nvPr/>
          </p:nvPicPr>
          <p:blipFill>
            <a:blip r:embed="rId3">
              <a:alphaModFix/>
            </a:blip>
            <a:stretch>
              <a:fillRect/>
            </a:stretch>
          </p:blipFill>
          <p:spPr>
            <a:xfrm>
              <a:off x="246939" y="854297"/>
              <a:ext cx="361925" cy="296250"/>
            </a:xfrm>
            <a:prstGeom prst="rect">
              <a:avLst/>
            </a:prstGeom>
            <a:noFill/>
            <a:ln>
              <a:noFill/>
            </a:ln>
          </p:spPr>
        </p:pic>
      </p:grpSp>
      <p:sp>
        <p:nvSpPr>
          <p:cNvPr id="256" name="Google Shape;256;p23"/>
          <p:cNvSpPr/>
          <p:nvPr/>
        </p:nvSpPr>
        <p:spPr>
          <a:xfrm>
            <a:off x="227900" y="3499450"/>
            <a:ext cx="4392000" cy="439800"/>
          </a:xfrm>
          <a:prstGeom prst="roundRect">
            <a:avLst>
              <a:gd name="adj" fmla="val 121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Code Adaptation Support</a:t>
            </a:r>
            <a:endParaRPr sz="1800" b="1">
              <a:solidFill>
                <a:srgbClr val="33B8C6"/>
              </a:solidFill>
              <a:latin typeface="Lato"/>
              <a:ea typeface="Lato"/>
              <a:cs typeface="Lato"/>
              <a:sym typeface="Lato"/>
            </a:endParaRPr>
          </a:p>
        </p:txBody>
      </p:sp>
      <p:sp>
        <p:nvSpPr>
          <p:cNvPr id="257" name="Google Shape;257;p23"/>
          <p:cNvSpPr/>
          <p:nvPr/>
        </p:nvSpPr>
        <p:spPr>
          <a:xfrm>
            <a:off x="227900" y="4023225"/>
            <a:ext cx="4392000" cy="439800"/>
          </a:xfrm>
          <a:prstGeom prst="roundRect">
            <a:avLst>
              <a:gd name="adj" fmla="val 121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Transparency and Assumptions</a:t>
            </a:r>
            <a:endParaRPr sz="1800" b="1">
              <a:solidFill>
                <a:srgbClr val="33B8C6"/>
              </a:solidFill>
              <a:latin typeface="Lato"/>
              <a:ea typeface="Lato"/>
              <a:cs typeface="Lato"/>
              <a:sym typeface="Lato"/>
            </a:endParaRPr>
          </a:p>
        </p:txBody>
      </p:sp>
      <p:sp>
        <p:nvSpPr>
          <p:cNvPr id="258" name="Google Shape;258;p23"/>
          <p:cNvSpPr/>
          <p:nvPr/>
        </p:nvSpPr>
        <p:spPr>
          <a:xfrm>
            <a:off x="135400" y="2939150"/>
            <a:ext cx="4599900" cy="2075400"/>
          </a:xfrm>
          <a:prstGeom prst="rect">
            <a:avLst/>
          </a:prstGeom>
          <a:solidFill>
            <a:srgbClr val="1F2121">
              <a:alpha val="563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59" name="Google Shape;259;p23"/>
          <p:cNvPicPr preferRelativeResize="0"/>
          <p:nvPr/>
        </p:nvPicPr>
        <p:blipFill rotWithShape="1">
          <a:blip r:embed="rId4">
            <a:alphaModFix/>
          </a:blip>
          <a:srcRect r="24981"/>
          <a:stretch/>
        </p:blipFill>
        <p:spPr>
          <a:xfrm>
            <a:off x="4735300" y="764400"/>
            <a:ext cx="4178401" cy="2942726"/>
          </a:xfrm>
          <a:prstGeom prst="rect">
            <a:avLst/>
          </a:prstGeom>
          <a:noFill/>
          <a:ln w="9525" cap="flat" cmpd="sng">
            <a:solidFill>
              <a:srgbClr val="D9D9D9"/>
            </a:solidFill>
            <a:prstDash val="solid"/>
            <a:round/>
            <a:headEnd type="none" w="sm" len="sm"/>
            <a:tailEnd type="none" w="sm" len="sm"/>
          </a:ln>
        </p:spPr>
      </p:pic>
      <p:sp>
        <p:nvSpPr>
          <p:cNvPr id="260" name="Google Shape;260;p23"/>
          <p:cNvSpPr txBox="1"/>
          <p:nvPr/>
        </p:nvSpPr>
        <p:spPr>
          <a:xfrm>
            <a:off x="4735300" y="3749825"/>
            <a:ext cx="41784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i="1">
                <a:solidFill>
                  <a:srgbClr val="CCCCCC"/>
                </a:solidFill>
                <a:latin typeface="Lato"/>
                <a:ea typeface="Lato"/>
                <a:cs typeface="Lato"/>
                <a:sym typeface="Lato"/>
              </a:rPr>
              <a:t>Data brushing to share context with the LLM</a:t>
            </a:r>
            <a:endParaRPr sz="1500" i="1">
              <a:solidFill>
                <a:srgbClr val="CCCCCC"/>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264"/>
        <p:cNvGrpSpPr/>
        <p:nvPr/>
      </p:nvGrpSpPr>
      <p:grpSpPr>
        <a:xfrm>
          <a:off x="0" y="0"/>
          <a:ext cx="0" cy="0"/>
          <a:chOff x="0" y="0"/>
          <a:chExt cx="0" cy="0"/>
        </a:xfrm>
      </p:grpSpPr>
      <p:sp>
        <p:nvSpPr>
          <p:cNvPr id="265" name="Google Shape;265;p24"/>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Design Recommendations</a:t>
            </a:r>
            <a:endParaRPr sz="2500" b="1">
              <a:solidFill>
                <a:srgbClr val="33B8C6"/>
              </a:solidFill>
              <a:latin typeface="Lato"/>
              <a:ea typeface="Lato"/>
              <a:cs typeface="Lato"/>
              <a:sym typeface="Lato"/>
            </a:endParaRPr>
          </a:p>
        </p:txBody>
      </p:sp>
      <p:cxnSp>
        <p:nvCxnSpPr>
          <p:cNvPr id="266" name="Google Shape;266;p24"/>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267" name="Google Shape;267;p24"/>
          <p:cNvSpPr/>
          <p:nvPr/>
        </p:nvSpPr>
        <p:spPr>
          <a:xfrm>
            <a:off x="227900" y="1289650"/>
            <a:ext cx="4392000" cy="2125800"/>
          </a:xfrm>
          <a:prstGeom prst="roundRect">
            <a:avLst>
              <a:gd name="adj" fmla="val 5140"/>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Inquisitive Feedback Loops</a:t>
            </a:r>
            <a:endParaRPr sz="18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800" b="1">
              <a:solidFill>
                <a:srgbClr val="33B8C6"/>
              </a:solidFill>
              <a:latin typeface="Lato"/>
              <a:ea typeface="Lato"/>
              <a:cs typeface="Lato"/>
              <a:sym typeface="Lato"/>
            </a:endParaRPr>
          </a:p>
          <a:p>
            <a:pPr marL="457200" lvl="0" indent="-323850" algn="l" rtl="0">
              <a:spcBef>
                <a:spcPts val="0"/>
              </a:spcBef>
              <a:spcAft>
                <a:spcPts val="0"/>
              </a:spcAft>
              <a:buClr>
                <a:srgbClr val="B7B7B7"/>
              </a:buClr>
              <a:buSzPts val="1500"/>
              <a:buFont typeface="Lato"/>
              <a:buChar char="●"/>
            </a:pPr>
            <a:r>
              <a:rPr lang="en" sz="1500">
                <a:solidFill>
                  <a:srgbClr val="B7B7B7"/>
                </a:solidFill>
                <a:latin typeface="Lato"/>
                <a:ea typeface="Lato"/>
                <a:cs typeface="Lato"/>
                <a:sym typeface="Lato"/>
              </a:rPr>
              <a:t>Ask </a:t>
            </a:r>
            <a:r>
              <a:rPr lang="en" sz="1500">
                <a:solidFill>
                  <a:srgbClr val="CCCCCC"/>
                </a:solidFill>
                <a:latin typeface="Lato Black"/>
                <a:ea typeface="Lato Black"/>
                <a:cs typeface="Lato Black"/>
                <a:sym typeface="Lato Black"/>
              </a:rPr>
              <a:t>clarifying questions</a:t>
            </a:r>
            <a:r>
              <a:rPr lang="en" sz="1500">
                <a:solidFill>
                  <a:srgbClr val="B7B7B7"/>
                </a:solidFill>
                <a:latin typeface="Lato"/>
                <a:ea typeface="Lato"/>
                <a:cs typeface="Lato"/>
                <a:sym typeface="Lato"/>
              </a:rPr>
              <a:t> about the data </a:t>
            </a:r>
            <a:br>
              <a:rPr lang="en" sz="1500">
                <a:solidFill>
                  <a:srgbClr val="B7B7B7"/>
                </a:solidFill>
                <a:latin typeface="Lato"/>
                <a:ea typeface="Lato"/>
                <a:cs typeface="Lato"/>
                <a:sym typeface="Lato"/>
              </a:rPr>
            </a:br>
            <a:r>
              <a:rPr lang="en" sz="1500">
                <a:solidFill>
                  <a:srgbClr val="B7B7B7"/>
                </a:solidFill>
                <a:latin typeface="Lato"/>
                <a:ea typeface="Lato"/>
                <a:cs typeface="Lato"/>
                <a:sym typeface="Lato"/>
              </a:rPr>
              <a:t>and task preferences</a:t>
            </a:r>
            <a:endParaRPr sz="1500">
              <a:solidFill>
                <a:srgbClr val="B7B7B7"/>
              </a:solidFill>
              <a:latin typeface="Lato"/>
              <a:ea typeface="Lato"/>
              <a:cs typeface="Lato"/>
              <a:sym typeface="Lato"/>
            </a:endParaRPr>
          </a:p>
          <a:p>
            <a:pPr marL="457200" lvl="0" indent="-323850" algn="l" rtl="0">
              <a:spcBef>
                <a:spcPts val="0"/>
              </a:spcBef>
              <a:spcAft>
                <a:spcPts val="0"/>
              </a:spcAft>
              <a:buClr>
                <a:srgbClr val="B7B7B7"/>
              </a:buClr>
              <a:buSzPts val="1500"/>
              <a:buFont typeface="Lato"/>
              <a:buChar char="●"/>
            </a:pPr>
            <a:r>
              <a:rPr lang="en" sz="1500">
                <a:solidFill>
                  <a:srgbClr val="CCCCCC"/>
                </a:solidFill>
                <a:latin typeface="Lato Black"/>
                <a:ea typeface="Lato Black"/>
                <a:cs typeface="Lato Black"/>
                <a:sym typeface="Lato Black"/>
              </a:rPr>
              <a:t>Proactive disambiguation</a:t>
            </a:r>
            <a:r>
              <a:rPr lang="en" sz="1500">
                <a:solidFill>
                  <a:srgbClr val="B7B7B7"/>
                </a:solidFill>
                <a:latin typeface="Lato"/>
                <a:ea typeface="Lato"/>
                <a:cs typeface="Lato"/>
                <a:sym typeface="Lato"/>
              </a:rPr>
              <a:t> of intent for missing specifications in prompts</a:t>
            </a:r>
            <a:endParaRPr sz="1500">
              <a:solidFill>
                <a:srgbClr val="B7B7B7"/>
              </a:solidFill>
              <a:latin typeface="Lato"/>
              <a:ea typeface="Lato"/>
              <a:cs typeface="Lato"/>
              <a:sym typeface="Lato"/>
            </a:endParaRPr>
          </a:p>
          <a:p>
            <a:pPr marL="457200" lvl="0" indent="-323850" algn="l" rtl="0">
              <a:spcBef>
                <a:spcPts val="0"/>
              </a:spcBef>
              <a:spcAft>
                <a:spcPts val="0"/>
              </a:spcAft>
              <a:buClr>
                <a:srgbClr val="B7B7B7"/>
              </a:buClr>
              <a:buSzPts val="1500"/>
              <a:buFont typeface="Lato"/>
              <a:buChar char="●"/>
            </a:pPr>
            <a:r>
              <a:rPr lang="en" sz="1500">
                <a:solidFill>
                  <a:srgbClr val="CCCCCC"/>
                </a:solidFill>
                <a:latin typeface="Lato Black"/>
                <a:ea typeface="Lato Black"/>
                <a:cs typeface="Lato Black"/>
                <a:sym typeface="Lato Black"/>
              </a:rPr>
              <a:t>Interactive intent eliciting</a:t>
            </a:r>
            <a:r>
              <a:rPr lang="en" sz="1500">
                <a:solidFill>
                  <a:srgbClr val="B7B7B7"/>
                </a:solidFill>
                <a:latin typeface="Lato"/>
                <a:ea typeface="Lato"/>
                <a:cs typeface="Lato"/>
                <a:sym typeface="Lato"/>
              </a:rPr>
              <a:t> to match user intent </a:t>
            </a:r>
            <a:endParaRPr sz="1500">
              <a:solidFill>
                <a:srgbClr val="B7B7B7"/>
              </a:solidFill>
              <a:latin typeface="Lato"/>
              <a:ea typeface="Lato"/>
              <a:cs typeface="Lato"/>
              <a:sym typeface="Lato"/>
            </a:endParaRPr>
          </a:p>
          <a:p>
            <a:pPr marL="0" lvl="0" indent="0" algn="l" rtl="0">
              <a:lnSpc>
                <a:spcPct val="100000"/>
              </a:lnSpc>
              <a:spcBef>
                <a:spcPts val="0"/>
              </a:spcBef>
              <a:spcAft>
                <a:spcPts val="0"/>
              </a:spcAft>
              <a:buNone/>
            </a:pPr>
            <a:endParaRPr sz="1800" b="1">
              <a:solidFill>
                <a:srgbClr val="33B8C6"/>
              </a:solidFill>
              <a:latin typeface="Lato"/>
              <a:ea typeface="Lato"/>
              <a:cs typeface="Lato"/>
              <a:sym typeface="Lato"/>
            </a:endParaRPr>
          </a:p>
        </p:txBody>
      </p:sp>
      <p:sp>
        <p:nvSpPr>
          <p:cNvPr id="268" name="Google Shape;268;p24"/>
          <p:cNvSpPr/>
          <p:nvPr/>
        </p:nvSpPr>
        <p:spPr>
          <a:xfrm>
            <a:off x="227925" y="764400"/>
            <a:ext cx="4392000" cy="439800"/>
          </a:xfrm>
          <a:prstGeom prst="roundRect">
            <a:avLst>
              <a:gd name="adj" fmla="val 4696"/>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Preemptive and Fluid Context</a:t>
            </a:r>
            <a:endParaRPr sz="1500" b="1">
              <a:solidFill>
                <a:srgbClr val="CCCCCC"/>
              </a:solidFill>
              <a:latin typeface="Lato"/>
              <a:ea typeface="Lato"/>
              <a:cs typeface="Lato"/>
              <a:sym typeface="Lato"/>
            </a:endParaRPr>
          </a:p>
        </p:txBody>
      </p:sp>
      <p:pic>
        <p:nvPicPr>
          <p:cNvPr id="269" name="Google Shape;269;p24"/>
          <p:cNvPicPr preferRelativeResize="0"/>
          <p:nvPr/>
        </p:nvPicPr>
        <p:blipFill>
          <a:blip r:embed="rId3">
            <a:alphaModFix/>
          </a:blip>
          <a:stretch>
            <a:fillRect/>
          </a:stretch>
        </p:blipFill>
        <p:spPr>
          <a:xfrm>
            <a:off x="247855" y="862035"/>
            <a:ext cx="378898" cy="296250"/>
          </a:xfrm>
          <a:prstGeom prst="rect">
            <a:avLst/>
          </a:prstGeom>
          <a:noFill/>
          <a:ln>
            <a:noFill/>
          </a:ln>
        </p:spPr>
      </p:pic>
      <p:sp>
        <p:nvSpPr>
          <p:cNvPr id="270" name="Google Shape;270;p24"/>
          <p:cNvSpPr/>
          <p:nvPr/>
        </p:nvSpPr>
        <p:spPr>
          <a:xfrm>
            <a:off x="227900" y="3499450"/>
            <a:ext cx="4392000" cy="439800"/>
          </a:xfrm>
          <a:prstGeom prst="roundRect">
            <a:avLst>
              <a:gd name="adj" fmla="val 121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Code Adaptation Support</a:t>
            </a:r>
            <a:endParaRPr sz="1800" b="1">
              <a:solidFill>
                <a:srgbClr val="33B8C6"/>
              </a:solidFill>
              <a:latin typeface="Lato"/>
              <a:ea typeface="Lato"/>
              <a:cs typeface="Lato"/>
              <a:sym typeface="Lato"/>
            </a:endParaRPr>
          </a:p>
        </p:txBody>
      </p:sp>
      <p:sp>
        <p:nvSpPr>
          <p:cNvPr id="271" name="Google Shape;271;p24"/>
          <p:cNvSpPr/>
          <p:nvPr/>
        </p:nvSpPr>
        <p:spPr>
          <a:xfrm>
            <a:off x="227900" y="4023225"/>
            <a:ext cx="4392000" cy="439800"/>
          </a:xfrm>
          <a:prstGeom prst="roundRect">
            <a:avLst>
              <a:gd name="adj" fmla="val 121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Transparency and Assumptions</a:t>
            </a:r>
            <a:endParaRPr sz="1800" b="1">
              <a:solidFill>
                <a:srgbClr val="33B8C6"/>
              </a:solidFill>
              <a:latin typeface="Lato"/>
              <a:ea typeface="Lato"/>
              <a:cs typeface="Lato"/>
              <a:sym typeface="Lato"/>
            </a:endParaRPr>
          </a:p>
        </p:txBody>
      </p:sp>
      <p:sp>
        <p:nvSpPr>
          <p:cNvPr id="272" name="Google Shape;272;p24"/>
          <p:cNvSpPr/>
          <p:nvPr/>
        </p:nvSpPr>
        <p:spPr>
          <a:xfrm>
            <a:off x="135400" y="3455975"/>
            <a:ext cx="4599900" cy="1558500"/>
          </a:xfrm>
          <a:prstGeom prst="rect">
            <a:avLst/>
          </a:prstGeom>
          <a:solidFill>
            <a:srgbClr val="1F2121">
              <a:alpha val="563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3" name="Google Shape;273;p24"/>
          <p:cNvSpPr/>
          <p:nvPr/>
        </p:nvSpPr>
        <p:spPr>
          <a:xfrm>
            <a:off x="135400" y="638650"/>
            <a:ext cx="4599900" cy="651000"/>
          </a:xfrm>
          <a:prstGeom prst="rect">
            <a:avLst/>
          </a:prstGeom>
          <a:solidFill>
            <a:srgbClr val="1F2121">
              <a:alpha val="563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74" name="Google Shape;274;p24"/>
          <p:cNvPicPr preferRelativeResize="0"/>
          <p:nvPr/>
        </p:nvPicPr>
        <p:blipFill>
          <a:blip r:embed="rId4">
            <a:alphaModFix/>
          </a:blip>
          <a:stretch>
            <a:fillRect/>
          </a:stretch>
        </p:blipFill>
        <p:spPr>
          <a:xfrm>
            <a:off x="4809650" y="741600"/>
            <a:ext cx="4103901" cy="3221890"/>
          </a:xfrm>
          <a:prstGeom prst="rect">
            <a:avLst/>
          </a:prstGeom>
          <a:noFill/>
          <a:ln w="9525" cap="flat" cmpd="sng">
            <a:solidFill>
              <a:srgbClr val="D9D9D9"/>
            </a:solidFill>
            <a:prstDash val="solid"/>
            <a:round/>
            <a:headEnd type="none" w="sm" len="sm"/>
            <a:tailEnd type="none" w="sm" len="sm"/>
          </a:ln>
        </p:spPr>
      </p:pic>
      <p:sp>
        <p:nvSpPr>
          <p:cNvPr id="275" name="Google Shape;275;p24"/>
          <p:cNvSpPr txBox="1"/>
          <p:nvPr/>
        </p:nvSpPr>
        <p:spPr>
          <a:xfrm>
            <a:off x="4772400" y="3939250"/>
            <a:ext cx="41784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i="1">
                <a:solidFill>
                  <a:srgbClr val="CCCCCC"/>
                </a:solidFill>
                <a:latin typeface="Lato"/>
                <a:ea typeface="Lato"/>
                <a:cs typeface="Lato"/>
                <a:sym typeface="Lato"/>
              </a:rPr>
              <a:t>Clarifying questions to elicit user intent and align with their analytical focus</a:t>
            </a:r>
            <a:endParaRPr sz="1500" i="1">
              <a:solidFill>
                <a:srgbClr val="CCCCCC"/>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279"/>
        <p:cNvGrpSpPr/>
        <p:nvPr/>
      </p:nvGrpSpPr>
      <p:grpSpPr>
        <a:xfrm>
          <a:off x="0" y="0"/>
          <a:ext cx="0" cy="0"/>
          <a:chOff x="0" y="0"/>
          <a:chExt cx="0" cy="0"/>
        </a:xfrm>
      </p:grpSpPr>
      <p:sp>
        <p:nvSpPr>
          <p:cNvPr id="280" name="Google Shape;280;p25"/>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Design Recommendations</a:t>
            </a:r>
            <a:endParaRPr sz="2500" b="1">
              <a:solidFill>
                <a:srgbClr val="33B8C6"/>
              </a:solidFill>
              <a:latin typeface="Lato"/>
              <a:ea typeface="Lato"/>
              <a:cs typeface="Lato"/>
              <a:sym typeface="Lato"/>
            </a:endParaRPr>
          </a:p>
        </p:txBody>
      </p:sp>
      <p:cxnSp>
        <p:nvCxnSpPr>
          <p:cNvPr id="281" name="Google Shape;281;p25"/>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282" name="Google Shape;282;p25"/>
          <p:cNvSpPr/>
          <p:nvPr/>
        </p:nvSpPr>
        <p:spPr>
          <a:xfrm>
            <a:off x="227900" y="1289650"/>
            <a:ext cx="4392000" cy="439800"/>
          </a:xfrm>
          <a:prstGeom prst="roundRect">
            <a:avLst>
              <a:gd name="adj" fmla="val 5140"/>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Inquisitive Feedback Loops</a:t>
            </a:r>
            <a:endParaRPr sz="1500" b="1">
              <a:solidFill>
                <a:srgbClr val="CCCCCC"/>
              </a:solidFill>
              <a:latin typeface="Lato"/>
              <a:ea typeface="Lato"/>
              <a:cs typeface="Lato"/>
              <a:sym typeface="Lato"/>
            </a:endParaRPr>
          </a:p>
        </p:txBody>
      </p:sp>
      <p:sp>
        <p:nvSpPr>
          <p:cNvPr id="283" name="Google Shape;283;p25"/>
          <p:cNvSpPr/>
          <p:nvPr/>
        </p:nvSpPr>
        <p:spPr>
          <a:xfrm>
            <a:off x="227925" y="764400"/>
            <a:ext cx="4392000" cy="439800"/>
          </a:xfrm>
          <a:prstGeom prst="roundRect">
            <a:avLst>
              <a:gd name="adj" fmla="val 4696"/>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Preemptive and Fluid Context</a:t>
            </a:r>
            <a:endParaRPr sz="1500" b="1">
              <a:solidFill>
                <a:srgbClr val="CCCCCC"/>
              </a:solidFill>
              <a:latin typeface="Lato"/>
              <a:ea typeface="Lato"/>
              <a:cs typeface="Lato"/>
              <a:sym typeface="Lato"/>
            </a:endParaRPr>
          </a:p>
        </p:txBody>
      </p:sp>
      <p:pic>
        <p:nvPicPr>
          <p:cNvPr id="284" name="Google Shape;284;p25"/>
          <p:cNvPicPr preferRelativeResize="0"/>
          <p:nvPr/>
        </p:nvPicPr>
        <p:blipFill>
          <a:blip r:embed="rId3">
            <a:alphaModFix/>
          </a:blip>
          <a:stretch>
            <a:fillRect/>
          </a:stretch>
        </p:blipFill>
        <p:spPr>
          <a:xfrm>
            <a:off x="247855" y="862035"/>
            <a:ext cx="378898" cy="296250"/>
          </a:xfrm>
          <a:prstGeom prst="rect">
            <a:avLst/>
          </a:prstGeom>
          <a:noFill/>
          <a:ln>
            <a:noFill/>
          </a:ln>
        </p:spPr>
      </p:pic>
      <p:sp>
        <p:nvSpPr>
          <p:cNvPr id="285" name="Google Shape;285;p25"/>
          <p:cNvSpPr/>
          <p:nvPr/>
        </p:nvSpPr>
        <p:spPr>
          <a:xfrm>
            <a:off x="227900" y="1787050"/>
            <a:ext cx="4392000" cy="2152200"/>
          </a:xfrm>
          <a:prstGeom prst="roundRect">
            <a:avLst>
              <a:gd name="adj" fmla="val 5469"/>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Code Adaptation Support</a:t>
            </a:r>
            <a:endParaRPr sz="18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800" b="1">
              <a:solidFill>
                <a:srgbClr val="33B8C6"/>
              </a:solidFill>
              <a:latin typeface="Lato"/>
              <a:ea typeface="Lato"/>
              <a:cs typeface="Lato"/>
              <a:sym typeface="Lato"/>
            </a:endParaRPr>
          </a:p>
          <a:p>
            <a:pPr marL="457200" lvl="0" indent="-323850" algn="l" rtl="0">
              <a:spcBef>
                <a:spcPts val="0"/>
              </a:spcBef>
              <a:spcAft>
                <a:spcPts val="0"/>
              </a:spcAft>
              <a:buClr>
                <a:srgbClr val="B7B7B7"/>
              </a:buClr>
              <a:buSzPts val="1500"/>
              <a:buFont typeface="Lato"/>
              <a:buChar char="●"/>
            </a:pPr>
            <a:r>
              <a:rPr lang="en" sz="1500">
                <a:solidFill>
                  <a:srgbClr val="B7B7B7"/>
                </a:solidFill>
                <a:latin typeface="Lato"/>
                <a:ea typeface="Lato"/>
                <a:cs typeface="Lato"/>
                <a:sym typeface="Lato"/>
              </a:rPr>
              <a:t>Lightweight program analysis in computational notebooks</a:t>
            </a:r>
            <a:endParaRPr sz="1500">
              <a:solidFill>
                <a:srgbClr val="B7B7B7"/>
              </a:solidFill>
              <a:latin typeface="Lato"/>
              <a:ea typeface="Lato"/>
              <a:cs typeface="Lato"/>
              <a:sym typeface="Lato"/>
            </a:endParaRPr>
          </a:p>
          <a:p>
            <a:pPr marL="457200" lvl="0" indent="-323850" algn="l" rtl="0">
              <a:spcBef>
                <a:spcPts val="0"/>
              </a:spcBef>
              <a:spcAft>
                <a:spcPts val="0"/>
              </a:spcAft>
              <a:buClr>
                <a:srgbClr val="B7B7B7"/>
              </a:buClr>
              <a:buSzPts val="1500"/>
              <a:buFont typeface="Lato"/>
              <a:buChar char="●"/>
            </a:pPr>
            <a:r>
              <a:rPr lang="en" sz="1500">
                <a:solidFill>
                  <a:srgbClr val="B7B7B7"/>
                </a:solidFill>
                <a:latin typeface="Lato"/>
                <a:ea typeface="Lato"/>
                <a:cs typeface="Lato"/>
                <a:sym typeface="Lato"/>
              </a:rPr>
              <a:t>Enable </a:t>
            </a:r>
            <a:r>
              <a:rPr lang="en" sz="1500">
                <a:solidFill>
                  <a:srgbClr val="CCCCCC"/>
                </a:solidFill>
                <a:latin typeface="Lato Black"/>
                <a:ea typeface="Lato Black"/>
                <a:cs typeface="Lato Black"/>
                <a:sym typeface="Lato Black"/>
              </a:rPr>
              <a:t>behavior-preserving</a:t>
            </a:r>
            <a:r>
              <a:rPr lang="en" sz="1500">
                <a:solidFill>
                  <a:srgbClr val="B7B7B7"/>
                </a:solidFill>
                <a:latin typeface="Lato"/>
                <a:ea typeface="Lato"/>
                <a:cs typeface="Lato"/>
                <a:sym typeface="Lato"/>
              </a:rPr>
              <a:t> parameter and dataset schema adjustments</a:t>
            </a:r>
            <a:endParaRPr sz="1500">
              <a:solidFill>
                <a:srgbClr val="B7B7B7"/>
              </a:solidFill>
              <a:latin typeface="Lato"/>
              <a:ea typeface="Lato"/>
              <a:cs typeface="Lato"/>
              <a:sym typeface="Lato"/>
            </a:endParaRPr>
          </a:p>
          <a:p>
            <a:pPr marL="457200" lvl="0" indent="-323850" algn="l" rtl="0">
              <a:spcBef>
                <a:spcPts val="0"/>
              </a:spcBef>
              <a:spcAft>
                <a:spcPts val="0"/>
              </a:spcAft>
              <a:buClr>
                <a:srgbClr val="B7B7B7"/>
              </a:buClr>
              <a:buSzPts val="1500"/>
              <a:buFont typeface="Lato"/>
              <a:buChar char="●"/>
            </a:pPr>
            <a:r>
              <a:rPr lang="en" sz="1500">
                <a:solidFill>
                  <a:srgbClr val="B7B7B7"/>
                </a:solidFill>
                <a:latin typeface="Lato"/>
                <a:ea typeface="Lato"/>
                <a:cs typeface="Lato"/>
                <a:sym typeface="Lato"/>
              </a:rPr>
              <a:t>Support validation through</a:t>
            </a:r>
            <a:r>
              <a:rPr lang="en" sz="1500">
                <a:solidFill>
                  <a:srgbClr val="CCCCCC"/>
                </a:solidFill>
                <a:latin typeface="Lato Black"/>
                <a:ea typeface="Lato Black"/>
                <a:cs typeface="Lato Black"/>
                <a:sym typeface="Lato Black"/>
              </a:rPr>
              <a:t> always-on indicators</a:t>
            </a:r>
            <a:endParaRPr sz="1500">
              <a:solidFill>
                <a:srgbClr val="CCCCCC"/>
              </a:solidFill>
              <a:latin typeface="Lato Black"/>
              <a:ea typeface="Lato Black"/>
              <a:cs typeface="Lato Black"/>
              <a:sym typeface="Lato Black"/>
            </a:endParaRPr>
          </a:p>
        </p:txBody>
      </p:sp>
      <p:sp>
        <p:nvSpPr>
          <p:cNvPr id="286" name="Google Shape;286;p25"/>
          <p:cNvSpPr/>
          <p:nvPr/>
        </p:nvSpPr>
        <p:spPr>
          <a:xfrm>
            <a:off x="227900" y="4023225"/>
            <a:ext cx="4392000" cy="439800"/>
          </a:xfrm>
          <a:prstGeom prst="roundRect">
            <a:avLst>
              <a:gd name="adj" fmla="val 121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Transparency and Assumptions</a:t>
            </a:r>
            <a:endParaRPr sz="1800" b="1">
              <a:solidFill>
                <a:srgbClr val="33B8C6"/>
              </a:solidFill>
              <a:latin typeface="Lato"/>
              <a:ea typeface="Lato"/>
              <a:cs typeface="Lato"/>
              <a:sym typeface="Lato"/>
            </a:endParaRPr>
          </a:p>
        </p:txBody>
      </p:sp>
      <p:sp>
        <p:nvSpPr>
          <p:cNvPr id="287" name="Google Shape;287;p25"/>
          <p:cNvSpPr/>
          <p:nvPr/>
        </p:nvSpPr>
        <p:spPr>
          <a:xfrm>
            <a:off x="135400" y="3978575"/>
            <a:ext cx="4599900" cy="1035900"/>
          </a:xfrm>
          <a:prstGeom prst="rect">
            <a:avLst/>
          </a:prstGeom>
          <a:solidFill>
            <a:srgbClr val="1F2121">
              <a:alpha val="563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8" name="Google Shape;288;p25"/>
          <p:cNvSpPr/>
          <p:nvPr/>
        </p:nvSpPr>
        <p:spPr>
          <a:xfrm>
            <a:off x="135400" y="638650"/>
            <a:ext cx="4599900" cy="1148400"/>
          </a:xfrm>
          <a:prstGeom prst="rect">
            <a:avLst/>
          </a:prstGeom>
          <a:solidFill>
            <a:srgbClr val="1F2121">
              <a:alpha val="563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89" name="Google Shape;289;p25" title="Screenshot 2025-06-18 at 3.00.03 PM.png"/>
          <p:cNvPicPr preferRelativeResize="0"/>
          <p:nvPr/>
        </p:nvPicPr>
        <p:blipFill rotWithShape="1">
          <a:blip r:embed="rId4">
            <a:alphaModFix/>
          </a:blip>
          <a:srcRect r="33146"/>
          <a:stretch/>
        </p:blipFill>
        <p:spPr>
          <a:xfrm>
            <a:off x="4917225" y="1087925"/>
            <a:ext cx="3958301" cy="978700"/>
          </a:xfrm>
          <a:prstGeom prst="rect">
            <a:avLst/>
          </a:prstGeom>
          <a:noFill/>
          <a:ln>
            <a:noFill/>
          </a:ln>
        </p:spPr>
      </p:pic>
      <p:pic>
        <p:nvPicPr>
          <p:cNvPr id="290" name="Google Shape;290;p25"/>
          <p:cNvPicPr preferRelativeResize="0"/>
          <p:nvPr/>
        </p:nvPicPr>
        <p:blipFill>
          <a:blip r:embed="rId5">
            <a:alphaModFix/>
          </a:blip>
          <a:stretch>
            <a:fillRect/>
          </a:stretch>
        </p:blipFill>
        <p:spPr>
          <a:xfrm>
            <a:off x="4917225" y="2066625"/>
            <a:ext cx="1970050" cy="718500"/>
          </a:xfrm>
          <a:prstGeom prst="rect">
            <a:avLst/>
          </a:prstGeom>
          <a:noFill/>
          <a:ln>
            <a:noFill/>
          </a:ln>
        </p:spPr>
      </p:pic>
      <p:pic>
        <p:nvPicPr>
          <p:cNvPr id="291" name="Google Shape;291;p25"/>
          <p:cNvPicPr preferRelativeResize="0"/>
          <p:nvPr/>
        </p:nvPicPr>
        <p:blipFill rotWithShape="1">
          <a:blip r:embed="rId6">
            <a:alphaModFix/>
          </a:blip>
          <a:srcRect t="5320"/>
          <a:stretch/>
        </p:blipFill>
        <p:spPr>
          <a:xfrm>
            <a:off x="6887275" y="2058500"/>
            <a:ext cx="1988250" cy="726625"/>
          </a:xfrm>
          <a:prstGeom prst="rect">
            <a:avLst/>
          </a:prstGeom>
          <a:noFill/>
          <a:ln>
            <a:noFill/>
          </a:ln>
        </p:spPr>
      </p:pic>
      <p:sp>
        <p:nvSpPr>
          <p:cNvPr id="292" name="Google Shape;292;p25"/>
          <p:cNvSpPr/>
          <p:nvPr/>
        </p:nvSpPr>
        <p:spPr>
          <a:xfrm>
            <a:off x="4930700" y="1071575"/>
            <a:ext cx="3958200" cy="1742100"/>
          </a:xfrm>
          <a:prstGeom prst="rect">
            <a:avLst/>
          </a:prstGeom>
          <a:noFill/>
          <a:ln w="9525" cap="flat" cmpd="sng">
            <a:solidFill>
              <a:srgbClr val="98989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3" name="Google Shape;293;p25"/>
          <p:cNvSpPr txBox="1"/>
          <p:nvPr/>
        </p:nvSpPr>
        <p:spPr>
          <a:xfrm>
            <a:off x="4930600" y="2813675"/>
            <a:ext cx="39582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i="1">
                <a:solidFill>
                  <a:srgbClr val="CCCCCC"/>
                </a:solidFill>
                <a:latin typeface="Lato"/>
                <a:ea typeface="Lato"/>
                <a:cs typeface="Lato"/>
                <a:sym typeface="Lato"/>
              </a:rPr>
              <a:t>Code brushes in computational notebook environments for repetitive edits</a:t>
            </a:r>
            <a:endParaRPr sz="1500" i="1">
              <a:solidFill>
                <a:srgbClr val="CCCCCC"/>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297"/>
        <p:cNvGrpSpPr/>
        <p:nvPr/>
      </p:nvGrpSpPr>
      <p:grpSpPr>
        <a:xfrm>
          <a:off x="0" y="0"/>
          <a:ext cx="0" cy="0"/>
          <a:chOff x="0" y="0"/>
          <a:chExt cx="0" cy="0"/>
        </a:xfrm>
      </p:grpSpPr>
      <p:sp>
        <p:nvSpPr>
          <p:cNvPr id="298" name="Google Shape;298;p26"/>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Design Recommendations</a:t>
            </a:r>
            <a:endParaRPr sz="2500" b="1">
              <a:solidFill>
                <a:srgbClr val="33B8C6"/>
              </a:solidFill>
              <a:latin typeface="Lato"/>
              <a:ea typeface="Lato"/>
              <a:cs typeface="Lato"/>
              <a:sym typeface="Lato"/>
            </a:endParaRPr>
          </a:p>
        </p:txBody>
      </p:sp>
      <p:cxnSp>
        <p:nvCxnSpPr>
          <p:cNvPr id="299" name="Google Shape;299;p26"/>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300" name="Google Shape;300;p26"/>
          <p:cNvSpPr/>
          <p:nvPr/>
        </p:nvSpPr>
        <p:spPr>
          <a:xfrm>
            <a:off x="227900" y="1289650"/>
            <a:ext cx="4392000" cy="439800"/>
          </a:xfrm>
          <a:prstGeom prst="roundRect">
            <a:avLst>
              <a:gd name="adj" fmla="val 5140"/>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Inquisitive Feedback Loops</a:t>
            </a:r>
            <a:endParaRPr sz="1500" b="1">
              <a:solidFill>
                <a:srgbClr val="CCCCCC"/>
              </a:solidFill>
              <a:latin typeface="Lato"/>
              <a:ea typeface="Lato"/>
              <a:cs typeface="Lato"/>
              <a:sym typeface="Lato"/>
            </a:endParaRPr>
          </a:p>
        </p:txBody>
      </p:sp>
      <p:sp>
        <p:nvSpPr>
          <p:cNvPr id="301" name="Google Shape;301;p26"/>
          <p:cNvSpPr/>
          <p:nvPr/>
        </p:nvSpPr>
        <p:spPr>
          <a:xfrm>
            <a:off x="227925" y="764400"/>
            <a:ext cx="4392000" cy="439800"/>
          </a:xfrm>
          <a:prstGeom prst="roundRect">
            <a:avLst>
              <a:gd name="adj" fmla="val 4696"/>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Preemptive and Fluid Context</a:t>
            </a:r>
            <a:endParaRPr sz="1500" b="1">
              <a:solidFill>
                <a:srgbClr val="CCCCCC"/>
              </a:solidFill>
              <a:latin typeface="Lato"/>
              <a:ea typeface="Lato"/>
              <a:cs typeface="Lato"/>
              <a:sym typeface="Lato"/>
            </a:endParaRPr>
          </a:p>
        </p:txBody>
      </p:sp>
      <p:pic>
        <p:nvPicPr>
          <p:cNvPr id="302" name="Google Shape;302;p26"/>
          <p:cNvPicPr preferRelativeResize="0"/>
          <p:nvPr/>
        </p:nvPicPr>
        <p:blipFill>
          <a:blip r:embed="rId3">
            <a:alphaModFix/>
          </a:blip>
          <a:stretch>
            <a:fillRect/>
          </a:stretch>
        </p:blipFill>
        <p:spPr>
          <a:xfrm>
            <a:off x="247855" y="862035"/>
            <a:ext cx="378898" cy="296250"/>
          </a:xfrm>
          <a:prstGeom prst="rect">
            <a:avLst/>
          </a:prstGeom>
          <a:noFill/>
          <a:ln>
            <a:noFill/>
          </a:ln>
        </p:spPr>
      </p:pic>
      <p:sp>
        <p:nvSpPr>
          <p:cNvPr id="303" name="Google Shape;303;p26"/>
          <p:cNvSpPr/>
          <p:nvPr/>
        </p:nvSpPr>
        <p:spPr>
          <a:xfrm>
            <a:off x="227900" y="1787050"/>
            <a:ext cx="4392000" cy="439800"/>
          </a:xfrm>
          <a:prstGeom prst="roundRect">
            <a:avLst>
              <a:gd name="adj" fmla="val 5469"/>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Code Adaptation Support</a:t>
            </a:r>
            <a:endParaRPr sz="1800" b="1">
              <a:solidFill>
                <a:srgbClr val="33B8C6"/>
              </a:solidFill>
              <a:latin typeface="Lato"/>
              <a:ea typeface="Lato"/>
              <a:cs typeface="Lato"/>
              <a:sym typeface="Lato"/>
            </a:endParaRPr>
          </a:p>
        </p:txBody>
      </p:sp>
      <p:sp>
        <p:nvSpPr>
          <p:cNvPr id="304" name="Google Shape;304;p26"/>
          <p:cNvSpPr/>
          <p:nvPr/>
        </p:nvSpPr>
        <p:spPr>
          <a:xfrm>
            <a:off x="227900" y="2275750"/>
            <a:ext cx="4392000" cy="2187300"/>
          </a:xfrm>
          <a:prstGeom prst="roundRect">
            <a:avLst>
              <a:gd name="adj" fmla="val 5766"/>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Transparency and Assumptions</a:t>
            </a:r>
            <a:endParaRPr sz="18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800" b="1">
              <a:solidFill>
                <a:srgbClr val="33B8C6"/>
              </a:solidFill>
              <a:latin typeface="Lato"/>
              <a:ea typeface="Lato"/>
              <a:cs typeface="Lato"/>
              <a:sym typeface="Lato"/>
            </a:endParaRPr>
          </a:p>
          <a:p>
            <a:pPr marL="457200" lvl="0" indent="-323850" algn="l" rtl="0">
              <a:spcBef>
                <a:spcPts val="0"/>
              </a:spcBef>
              <a:spcAft>
                <a:spcPts val="0"/>
              </a:spcAft>
              <a:buClr>
                <a:srgbClr val="B7B7B7"/>
              </a:buClr>
              <a:buSzPts val="1500"/>
              <a:buFont typeface="Lato"/>
              <a:buChar char="●"/>
            </a:pPr>
            <a:r>
              <a:rPr lang="en" sz="1500">
                <a:solidFill>
                  <a:srgbClr val="CCCCCC"/>
                </a:solidFill>
                <a:latin typeface="Lato Black"/>
                <a:ea typeface="Lato Black"/>
                <a:cs typeface="Lato Black"/>
                <a:sym typeface="Lato Black"/>
              </a:rPr>
              <a:t>Make LLM assumptions explicit</a:t>
            </a:r>
            <a:r>
              <a:rPr lang="en" sz="1500">
                <a:solidFill>
                  <a:srgbClr val="B7B7B7"/>
                </a:solidFill>
                <a:latin typeface="Lato"/>
                <a:ea typeface="Lato"/>
                <a:cs typeface="Lato"/>
                <a:sym typeface="Lato"/>
              </a:rPr>
              <a:t>, for both the data and the task </a:t>
            </a:r>
            <a:endParaRPr sz="1500">
              <a:solidFill>
                <a:srgbClr val="B7B7B7"/>
              </a:solidFill>
              <a:latin typeface="Lato"/>
              <a:ea typeface="Lato"/>
              <a:cs typeface="Lato"/>
              <a:sym typeface="Lato"/>
            </a:endParaRPr>
          </a:p>
          <a:p>
            <a:pPr marL="457200" lvl="0" indent="-323850" algn="l" rtl="0">
              <a:spcBef>
                <a:spcPts val="0"/>
              </a:spcBef>
              <a:spcAft>
                <a:spcPts val="0"/>
              </a:spcAft>
              <a:buClr>
                <a:srgbClr val="B7B7B7"/>
              </a:buClr>
              <a:buSzPts val="1500"/>
              <a:buFont typeface="Lato"/>
              <a:buChar char="●"/>
            </a:pPr>
            <a:r>
              <a:rPr lang="en" sz="1500">
                <a:solidFill>
                  <a:srgbClr val="B7B7B7"/>
                </a:solidFill>
                <a:latin typeface="Lato"/>
                <a:ea typeface="Lato"/>
                <a:cs typeface="Lato"/>
                <a:sym typeface="Lato"/>
              </a:rPr>
              <a:t>Enable </a:t>
            </a:r>
            <a:r>
              <a:rPr lang="en" sz="1500">
                <a:solidFill>
                  <a:srgbClr val="CCCCCC"/>
                </a:solidFill>
                <a:latin typeface="Lato Black"/>
                <a:ea typeface="Lato Black"/>
                <a:cs typeface="Lato Black"/>
                <a:sym typeface="Lato Black"/>
              </a:rPr>
              <a:t>bi-directional transfer of assumptions</a:t>
            </a:r>
            <a:r>
              <a:rPr lang="en" sz="1500">
                <a:solidFill>
                  <a:srgbClr val="B7B7B7"/>
                </a:solidFill>
                <a:latin typeface="Lato"/>
                <a:ea typeface="Lato"/>
                <a:cs typeface="Lato"/>
                <a:sym typeface="Lato"/>
              </a:rPr>
              <a:t> between users and AI</a:t>
            </a:r>
            <a:endParaRPr sz="1500">
              <a:solidFill>
                <a:srgbClr val="B7B7B7"/>
              </a:solidFill>
              <a:latin typeface="Lato"/>
              <a:ea typeface="Lato"/>
              <a:cs typeface="Lato"/>
              <a:sym typeface="Lato"/>
            </a:endParaRPr>
          </a:p>
          <a:p>
            <a:pPr marL="457200" lvl="0" indent="-323850" algn="l" rtl="0">
              <a:spcBef>
                <a:spcPts val="0"/>
              </a:spcBef>
              <a:spcAft>
                <a:spcPts val="0"/>
              </a:spcAft>
              <a:buClr>
                <a:srgbClr val="B7B7B7"/>
              </a:buClr>
              <a:buSzPts val="1500"/>
              <a:buFont typeface="Lato"/>
              <a:buChar char="●"/>
            </a:pPr>
            <a:r>
              <a:rPr lang="en" sz="1500">
                <a:solidFill>
                  <a:srgbClr val="B7B7B7"/>
                </a:solidFill>
                <a:latin typeface="Lato"/>
                <a:ea typeface="Lato"/>
                <a:cs typeface="Lato"/>
                <a:sym typeface="Lato"/>
              </a:rPr>
              <a:t>Enable users to </a:t>
            </a:r>
            <a:r>
              <a:rPr lang="en" sz="1500">
                <a:solidFill>
                  <a:srgbClr val="CCCCCC"/>
                </a:solidFill>
                <a:latin typeface="Lato Black"/>
                <a:ea typeface="Lato Black"/>
                <a:cs typeface="Lato Black"/>
                <a:sym typeface="Lato Black"/>
              </a:rPr>
              <a:t>edit shared context and override LLM assumptions</a:t>
            </a:r>
            <a:endParaRPr sz="1800">
              <a:solidFill>
                <a:srgbClr val="CCCCCC"/>
              </a:solidFill>
              <a:latin typeface="Lato Black"/>
              <a:ea typeface="Lato Black"/>
              <a:cs typeface="Lato Black"/>
              <a:sym typeface="Lato Black"/>
            </a:endParaRPr>
          </a:p>
        </p:txBody>
      </p:sp>
      <p:sp>
        <p:nvSpPr>
          <p:cNvPr id="305" name="Google Shape;305;p26"/>
          <p:cNvSpPr/>
          <p:nvPr/>
        </p:nvSpPr>
        <p:spPr>
          <a:xfrm>
            <a:off x="135400" y="638650"/>
            <a:ext cx="4599900" cy="1637100"/>
          </a:xfrm>
          <a:prstGeom prst="rect">
            <a:avLst/>
          </a:prstGeom>
          <a:solidFill>
            <a:srgbClr val="1F2121">
              <a:alpha val="563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306" name="Google Shape;306;p26"/>
          <p:cNvPicPr preferRelativeResize="0"/>
          <p:nvPr/>
        </p:nvPicPr>
        <p:blipFill>
          <a:blip r:embed="rId4">
            <a:alphaModFix/>
          </a:blip>
          <a:stretch>
            <a:fillRect/>
          </a:stretch>
        </p:blipFill>
        <p:spPr>
          <a:xfrm>
            <a:off x="4943400" y="1398801"/>
            <a:ext cx="3970152" cy="1739474"/>
          </a:xfrm>
          <a:prstGeom prst="rect">
            <a:avLst/>
          </a:prstGeom>
          <a:noFill/>
          <a:ln w="9525" cap="flat" cmpd="sng">
            <a:solidFill>
              <a:srgbClr val="989898"/>
            </a:solidFill>
            <a:prstDash val="solid"/>
            <a:round/>
            <a:headEnd type="none" w="sm" len="sm"/>
            <a:tailEnd type="none" w="sm" len="sm"/>
          </a:ln>
        </p:spPr>
      </p:pic>
      <p:sp>
        <p:nvSpPr>
          <p:cNvPr id="307" name="Google Shape;307;p26"/>
          <p:cNvSpPr txBox="1"/>
          <p:nvPr/>
        </p:nvSpPr>
        <p:spPr>
          <a:xfrm>
            <a:off x="4949375" y="3138275"/>
            <a:ext cx="39582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i="1">
                <a:solidFill>
                  <a:srgbClr val="CCCCCC"/>
                </a:solidFill>
                <a:latin typeface="Lato"/>
                <a:ea typeface="Lato"/>
                <a:cs typeface="Lato"/>
                <a:sym typeface="Lato"/>
              </a:rPr>
              <a:t>Making LLM assumptions explicit and enabling two-way communication</a:t>
            </a:r>
            <a:endParaRPr sz="1500" i="1">
              <a:solidFill>
                <a:srgbClr val="CCCCCC"/>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311"/>
        <p:cNvGrpSpPr/>
        <p:nvPr/>
      </p:nvGrpSpPr>
      <p:grpSpPr>
        <a:xfrm>
          <a:off x="0" y="0"/>
          <a:ext cx="0" cy="0"/>
          <a:chOff x="0" y="0"/>
          <a:chExt cx="0" cy="0"/>
        </a:xfrm>
      </p:grpSpPr>
      <p:sp>
        <p:nvSpPr>
          <p:cNvPr id="312" name="Google Shape;312;p27"/>
          <p:cNvSpPr txBox="1"/>
          <p:nvPr/>
        </p:nvSpPr>
        <p:spPr>
          <a:xfrm>
            <a:off x="246950" y="0"/>
            <a:ext cx="88968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800" b="1">
              <a:solidFill>
                <a:srgbClr val="33B8C6"/>
              </a:solidFill>
              <a:latin typeface="Lato"/>
              <a:ea typeface="Lato"/>
              <a:cs typeface="Lato"/>
              <a:sym typeface="Lato"/>
            </a:endParaRPr>
          </a:p>
        </p:txBody>
      </p:sp>
      <p:sp>
        <p:nvSpPr>
          <p:cNvPr id="313" name="Google Shape;313;p27"/>
          <p:cNvSpPr/>
          <p:nvPr/>
        </p:nvSpPr>
        <p:spPr>
          <a:xfrm>
            <a:off x="0" y="0"/>
            <a:ext cx="2703600" cy="5143500"/>
          </a:xfrm>
          <a:prstGeom prst="rect">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b="1">
                <a:solidFill>
                  <a:srgbClr val="14343B"/>
                </a:solidFill>
                <a:latin typeface="Lato"/>
                <a:ea typeface="Lato"/>
                <a:cs typeface="Lato"/>
                <a:sym typeface="Lato"/>
              </a:rPr>
              <a:t>Thank you!</a:t>
            </a:r>
            <a:endParaRPr sz="2900" b="1">
              <a:solidFill>
                <a:srgbClr val="14343B"/>
              </a:solidFill>
              <a:latin typeface="Lato"/>
              <a:ea typeface="Lato"/>
              <a:cs typeface="Lato"/>
              <a:sym typeface="Lato"/>
            </a:endParaRPr>
          </a:p>
          <a:p>
            <a:pPr marL="0" lvl="0" indent="0" algn="ctr" rtl="0">
              <a:spcBef>
                <a:spcPts val="0"/>
              </a:spcBef>
              <a:spcAft>
                <a:spcPts val="0"/>
              </a:spcAft>
              <a:buNone/>
            </a:pPr>
            <a:endParaRPr sz="600">
              <a:solidFill>
                <a:srgbClr val="14343B"/>
              </a:solidFill>
              <a:latin typeface="Lato"/>
              <a:ea typeface="Lato"/>
              <a:cs typeface="Lato"/>
              <a:sym typeface="Lato"/>
            </a:endParaRPr>
          </a:p>
          <a:p>
            <a:pPr marL="0" lvl="0" indent="0" algn="ctr" rtl="0">
              <a:spcBef>
                <a:spcPts val="0"/>
              </a:spcBef>
              <a:spcAft>
                <a:spcPts val="0"/>
              </a:spcAft>
              <a:buNone/>
            </a:pPr>
            <a:endParaRPr sz="600">
              <a:solidFill>
                <a:srgbClr val="14343B"/>
              </a:solidFill>
              <a:latin typeface="Lato"/>
              <a:ea typeface="Lato"/>
              <a:cs typeface="Lato"/>
              <a:sym typeface="Lato"/>
            </a:endParaRPr>
          </a:p>
          <a:p>
            <a:pPr marL="0" lvl="0" indent="0" algn="ctr" rtl="0">
              <a:spcBef>
                <a:spcPts val="0"/>
              </a:spcBef>
              <a:spcAft>
                <a:spcPts val="0"/>
              </a:spcAft>
              <a:buNone/>
            </a:pPr>
            <a:r>
              <a:rPr lang="en" sz="1600" b="1">
                <a:solidFill>
                  <a:srgbClr val="14343B"/>
                </a:solidFill>
                <a:latin typeface="Lato"/>
                <a:ea typeface="Lato"/>
                <a:cs typeface="Lato"/>
                <a:sym typeface="Lato"/>
              </a:rPr>
              <a:t>Questions and Discussion</a:t>
            </a:r>
            <a:endParaRPr sz="1600" b="1">
              <a:solidFill>
                <a:srgbClr val="14343B"/>
              </a:solidFill>
              <a:latin typeface="Lato"/>
              <a:ea typeface="Lato"/>
              <a:cs typeface="Lato"/>
              <a:sym typeface="Lato"/>
            </a:endParaRPr>
          </a:p>
        </p:txBody>
      </p:sp>
      <p:sp>
        <p:nvSpPr>
          <p:cNvPr id="314" name="Google Shape;314;p27"/>
          <p:cNvSpPr/>
          <p:nvPr/>
        </p:nvSpPr>
        <p:spPr>
          <a:xfrm>
            <a:off x="2857500" y="202925"/>
            <a:ext cx="6010200" cy="1938000"/>
          </a:xfrm>
          <a:prstGeom prst="roundRect">
            <a:avLst>
              <a:gd name="adj" fmla="val 4042"/>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Key Takeaways</a:t>
            </a:r>
            <a:endParaRPr sz="17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800" b="1">
              <a:solidFill>
                <a:srgbClr val="33B8C6"/>
              </a:solidFill>
              <a:latin typeface="Lato"/>
              <a:ea typeface="Lato"/>
              <a:cs typeface="Lato"/>
              <a:sym typeface="Lato"/>
            </a:endParaRPr>
          </a:p>
          <a:p>
            <a:pPr marL="457200" lvl="0" indent="-323850" algn="l" rtl="0">
              <a:lnSpc>
                <a:spcPct val="100000"/>
              </a:lnSpc>
              <a:spcBef>
                <a:spcPts val="0"/>
              </a:spcBef>
              <a:spcAft>
                <a:spcPts val="0"/>
              </a:spcAft>
              <a:buClr>
                <a:srgbClr val="B7B7B7"/>
              </a:buClr>
              <a:buSzPts val="1500"/>
              <a:buFont typeface="Lato"/>
              <a:buChar char="●"/>
            </a:pPr>
            <a:r>
              <a:rPr lang="en" sz="1500">
                <a:solidFill>
                  <a:srgbClr val="CCCCCC"/>
                </a:solidFill>
                <a:latin typeface="Lato Black"/>
                <a:ea typeface="Lato Black"/>
                <a:cs typeface="Lato Black"/>
                <a:sym typeface="Lato Black"/>
              </a:rPr>
              <a:t>Context gathering and sharing</a:t>
            </a:r>
            <a:r>
              <a:rPr lang="en" sz="1500">
                <a:solidFill>
                  <a:srgbClr val="B7B7B7"/>
                </a:solidFill>
                <a:latin typeface="Lato"/>
                <a:ea typeface="Lato"/>
                <a:cs typeface="Lato"/>
                <a:sym typeface="Lato"/>
              </a:rPr>
              <a:t> is a bottleneck (64% time)</a:t>
            </a:r>
            <a:endParaRPr sz="1500">
              <a:solidFill>
                <a:srgbClr val="B7B7B7"/>
              </a:solidFill>
              <a:latin typeface="Lato"/>
              <a:ea typeface="Lato"/>
              <a:cs typeface="Lato"/>
              <a:sym typeface="Lato"/>
            </a:endParaRPr>
          </a:p>
          <a:p>
            <a:pPr marL="457200" lvl="0" indent="-323850" algn="l" rtl="0">
              <a:lnSpc>
                <a:spcPct val="100000"/>
              </a:lnSpc>
              <a:spcBef>
                <a:spcPts val="0"/>
              </a:spcBef>
              <a:spcAft>
                <a:spcPts val="0"/>
              </a:spcAft>
              <a:buClr>
                <a:srgbClr val="B7B7B7"/>
              </a:buClr>
              <a:buSzPts val="1500"/>
              <a:buFont typeface="Lato"/>
              <a:buChar char="●"/>
            </a:pPr>
            <a:r>
              <a:rPr lang="en" sz="1500">
                <a:solidFill>
                  <a:srgbClr val="B7B7B7"/>
                </a:solidFill>
                <a:latin typeface="Lato"/>
                <a:ea typeface="Lato"/>
                <a:cs typeface="Lato"/>
                <a:sym typeface="Lato"/>
              </a:rPr>
              <a:t>Leverage metadata and constraints to </a:t>
            </a:r>
            <a:r>
              <a:rPr lang="en" sz="1500">
                <a:solidFill>
                  <a:srgbClr val="CCCCCC"/>
                </a:solidFill>
                <a:latin typeface="Lato Black"/>
                <a:ea typeface="Lato Black"/>
                <a:cs typeface="Lato Black"/>
                <a:sym typeface="Lato Black"/>
              </a:rPr>
              <a:t>reduce ambiguity</a:t>
            </a:r>
            <a:endParaRPr sz="1500">
              <a:solidFill>
                <a:srgbClr val="CCCCCC"/>
              </a:solidFill>
              <a:latin typeface="Lato Black"/>
              <a:ea typeface="Lato Black"/>
              <a:cs typeface="Lato Black"/>
              <a:sym typeface="Lato Black"/>
            </a:endParaRPr>
          </a:p>
          <a:p>
            <a:pPr marL="457200" lvl="0" indent="-323850" algn="l" rtl="0">
              <a:lnSpc>
                <a:spcPct val="100000"/>
              </a:lnSpc>
              <a:spcBef>
                <a:spcPts val="0"/>
              </a:spcBef>
              <a:spcAft>
                <a:spcPts val="0"/>
              </a:spcAft>
              <a:buClr>
                <a:srgbClr val="B7B7B7"/>
              </a:buClr>
              <a:buSzPts val="1500"/>
              <a:buFont typeface="Lato"/>
              <a:buChar char="●"/>
            </a:pPr>
            <a:r>
              <a:rPr lang="en" sz="1500">
                <a:solidFill>
                  <a:srgbClr val="B7B7B7"/>
                </a:solidFill>
                <a:latin typeface="Lato"/>
                <a:ea typeface="Lato"/>
                <a:cs typeface="Lato"/>
                <a:sym typeface="Lato"/>
              </a:rPr>
              <a:t>Need to support </a:t>
            </a:r>
            <a:r>
              <a:rPr lang="en" sz="1500">
                <a:solidFill>
                  <a:srgbClr val="CCCCCC"/>
                </a:solidFill>
                <a:latin typeface="Lato Black"/>
                <a:ea typeface="Lato Black"/>
                <a:cs typeface="Lato Black"/>
                <a:sym typeface="Lato Black"/>
              </a:rPr>
              <a:t>direct manipulation over conversational experiences</a:t>
            </a:r>
            <a:r>
              <a:rPr lang="en" sz="1500">
                <a:solidFill>
                  <a:srgbClr val="B7B7B7"/>
                </a:solidFill>
                <a:latin typeface="Lato"/>
                <a:ea typeface="Lato"/>
                <a:cs typeface="Lato"/>
                <a:sym typeface="Lato"/>
              </a:rPr>
              <a:t> for refinement</a:t>
            </a:r>
            <a:endParaRPr sz="1500">
              <a:solidFill>
                <a:srgbClr val="B7B7B7"/>
              </a:solidFill>
              <a:latin typeface="Lato"/>
              <a:ea typeface="Lato"/>
              <a:cs typeface="Lato"/>
              <a:sym typeface="Lato"/>
            </a:endParaRPr>
          </a:p>
          <a:p>
            <a:pPr marL="457200" lvl="0" indent="-323850" algn="l" rtl="0">
              <a:lnSpc>
                <a:spcPct val="100000"/>
              </a:lnSpc>
              <a:spcBef>
                <a:spcPts val="0"/>
              </a:spcBef>
              <a:spcAft>
                <a:spcPts val="0"/>
              </a:spcAft>
              <a:buClr>
                <a:srgbClr val="B7B7B7"/>
              </a:buClr>
              <a:buSzPts val="1500"/>
              <a:buFont typeface="Lato"/>
              <a:buChar char="●"/>
            </a:pPr>
            <a:r>
              <a:rPr lang="en" sz="1500">
                <a:solidFill>
                  <a:srgbClr val="B7B7B7"/>
                </a:solidFill>
                <a:latin typeface="Lato"/>
                <a:ea typeface="Lato"/>
                <a:cs typeface="Lato"/>
                <a:sym typeface="Lato"/>
              </a:rPr>
              <a:t>Need for </a:t>
            </a:r>
            <a:r>
              <a:rPr lang="en" sz="1500">
                <a:solidFill>
                  <a:srgbClr val="CCCCCC"/>
                </a:solidFill>
                <a:latin typeface="Lato Black"/>
                <a:ea typeface="Lato Black"/>
                <a:cs typeface="Lato Black"/>
                <a:sym typeface="Lato Black"/>
              </a:rPr>
              <a:t>transparency and control</a:t>
            </a:r>
            <a:r>
              <a:rPr lang="en" sz="1500" b="1">
                <a:solidFill>
                  <a:srgbClr val="B7B7B7"/>
                </a:solidFill>
                <a:latin typeface="Lato"/>
                <a:ea typeface="Lato"/>
                <a:cs typeface="Lato"/>
                <a:sym typeface="Lato"/>
              </a:rPr>
              <a:t> </a:t>
            </a:r>
            <a:r>
              <a:rPr lang="en" sz="1500">
                <a:solidFill>
                  <a:srgbClr val="B7B7B7"/>
                </a:solidFill>
                <a:latin typeface="Lato"/>
                <a:ea typeface="Lato"/>
                <a:cs typeface="Lato"/>
                <a:sym typeface="Lato"/>
              </a:rPr>
              <a:t>for critical adoption</a:t>
            </a:r>
            <a:endParaRPr sz="1500">
              <a:solidFill>
                <a:srgbClr val="B7B7B7"/>
              </a:solidFill>
              <a:latin typeface="Lato"/>
              <a:ea typeface="Lato"/>
              <a:cs typeface="Lato"/>
              <a:sym typeface="Lato"/>
            </a:endParaRPr>
          </a:p>
        </p:txBody>
      </p:sp>
      <p:sp>
        <p:nvSpPr>
          <p:cNvPr id="315" name="Google Shape;315;p27"/>
          <p:cNvSpPr txBox="1">
            <a:spLocks noGrp="1"/>
          </p:cNvSpPr>
          <p:nvPr>
            <p:ph type="ctrTitle" idx="4294967295"/>
          </p:nvPr>
        </p:nvSpPr>
        <p:spPr>
          <a:xfrm>
            <a:off x="2906900" y="2318050"/>
            <a:ext cx="5960700" cy="176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000" b="1">
                <a:solidFill>
                  <a:srgbClr val="33B8C6"/>
                </a:solidFill>
                <a:latin typeface="Lato"/>
                <a:ea typeface="Lato"/>
                <a:cs typeface="Lato"/>
                <a:sym typeface="Lato"/>
              </a:rPr>
              <a:t>Challenges in Using Conversational AI for </a:t>
            </a:r>
            <a:br>
              <a:rPr lang="en" sz="2000" b="1">
                <a:solidFill>
                  <a:srgbClr val="33B8C6"/>
                </a:solidFill>
                <a:latin typeface="Lato"/>
                <a:ea typeface="Lato"/>
                <a:cs typeface="Lato"/>
                <a:sym typeface="Lato"/>
              </a:rPr>
            </a:br>
            <a:r>
              <a:rPr lang="en" sz="2000" b="1">
                <a:solidFill>
                  <a:srgbClr val="33B8C6"/>
                </a:solidFill>
                <a:latin typeface="Lato"/>
                <a:ea typeface="Lato"/>
                <a:cs typeface="Lato"/>
                <a:sym typeface="Lato"/>
              </a:rPr>
              <a:t>Data Science</a:t>
            </a:r>
            <a:endParaRPr sz="2000" b="1">
              <a:solidFill>
                <a:srgbClr val="33B8C6"/>
              </a:solidFill>
              <a:latin typeface="Lato"/>
              <a:ea typeface="Lato"/>
              <a:cs typeface="Lato"/>
              <a:sym typeface="Lato"/>
            </a:endParaRPr>
          </a:p>
        </p:txBody>
      </p:sp>
      <p:sp>
        <p:nvSpPr>
          <p:cNvPr id="316" name="Google Shape;316;p27"/>
          <p:cNvSpPr txBox="1">
            <a:spLocks noGrp="1"/>
          </p:cNvSpPr>
          <p:nvPr>
            <p:ph type="subTitle" idx="4294967295"/>
          </p:nvPr>
        </p:nvSpPr>
        <p:spPr>
          <a:xfrm>
            <a:off x="2857550" y="3170775"/>
            <a:ext cx="6010200" cy="792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200"/>
              </a:spcAft>
              <a:buSzPts val="935"/>
              <a:buNone/>
            </a:pPr>
            <a:r>
              <a:rPr lang="en" sz="1500">
                <a:solidFill>
                  <a:srgbClr val="989898"/>
                </a:solidFill>
                <a:latin typeface="Lato"/>
                <a:ea typeface="Lato"/>
                <a:cs typeface="Lato"/>
                <a:sym typeface="Lato"/>
              </a:rPr>
              <a:t>Bhavya Chopra, Ananya Singha, </a:t>
            </a:r>
            <a:r>
              <a:rPr lang="en" sz="1500" b="1" u="sng">
                <a:solidFill>
                  <a:srgbClr val="33B8C6"/>
                </a:solidFill>
                <a:latin typeface="Lato"/>
                <a:ea typeface="Lato"/>
                <a:cs typeface="Lato"/>
                <a:sym typeface="Lato"/>
              </a:rPr>
              <a:t>Anna Fariha</a:t>
            </a:r>
            <a:r>
              <a:rPr lang="en" sz="1500">
                <a:solidFill>
                  <a:srgbClr val="989898"/>
                </a:solidFill>
                <a:latin typeface="Lato"/>
                <a:ea typeface="Lato"/>
                <a:cs typeface="Lato"/>
                <a:sym typeface="Lato"/>
              </a:rPr>
              <a:t>, Sumit Gulwani, </a:t>
            </a:r>
            <a:br>
              <a:rPr lang="en" sz="1500">
                <a:solidFill>
                  <a:srgbClr val="989898"/>
                </a:solidFill>
                <a:latin typeface="Lato"/>
                <a:ea typeface="Lato"/>
                <a:cs typeface="Lato"/>
                <a:sym typeface="Lato"/>
              </a:rPr>
            </a:br>
            <a:r>
              <a:rPr lang="en" sz="1500">
                <a:solidFill>
                  <a:srgbClr val="989898"/>
                </a:solidFill>
                <a:latin typeface="Lato"/>
                <a:ea typeface="Lato"/>
                <a:cs typeface="Lato"/>
                <a:sym typeface="Lato"/>
              </a:rPr>
              <a:t>Chris Parnin, Ashish Tiwari, Austin Z. Henley</a:t>
            </a:r>
            <a:endParaRPr sz="1500" baseline="30000">
              <a:solidFill>
                <a:srgbClr val="989898"/>
              </a:solidFill>
              <a:latin typeface="Lato"/>
              <a:ea typeface="Lato"/>
              <a:cs typeface="Lato"/>
              <a:sym typeface="Lato"/>
            </a:endParaRPr>
          </a:p>
        </p:txBody>
      </p:sp>
      <p:pic>
        <p:nvPicPr>
          <p:cNvPr id="317" name="Google Shape;317;p27"/>
          <p:cNvPicPr preferRelativeResize="0"/>
          <p:nvPr/>
        </p:nvPicPr>
        <p:blipFill>
          <a:blip r:embed="rId3">
            <a:alphaModFix amt="60000"/>
          </a:blip>
          <a:stretch>
            <a:fillRect/>
          </a:stretch>
        </p:blipFill>
        <p:spPr>
          <a:xfrm>
            <a:off x="6658308" y="4130666"/>
            <a:ext cx="1025492" cy="706309"/>
          </a:xfrm>
          <a:prstGeom prst="rect">
            <a:avLst/>
          </a:prstGeom>
          <a:noFill/>
          <a:ln>
            <a:noFill/>
          </a:ln>
        </p:spPr>
      </p:pic>
      <p:pic>
        <p:nvPicPr>
          <p:cNvPr id="318" name="Google Shape;318;p27"/>
          <p:cNvPicPr preferRelativeResize="0"/>
          <p:nvPr/>
        </p:nvPicPr>
        <p:blipFill>
          <a:blip r:embed="rId4">
            <a:alphaModFix amt="60000"/>
          </a:blip>
          <a:stretch>
            <a:fillRect/>
          </a:stretch>
        </p:blipFill>
        <p:spPr>
          <a:xfrm>
            <a:off x="2857500" y="4199222"/>
            <a:ext cx="1630538" cy="516340"/>
          </a:xfrm>
          <a:prstGeom prst="rect">
            <a:avLst/>
          </a:prstGeom>
          <a:noFill/>
          <a:ln>
            <a:noFill/>
          </a:ln>
        </p:spPr>
      </p:pic>
      <p:pic>
        <p:nvPicPr>
          <p:cNvPr id="319" name="Google Shape;319;p27"/>
          <p:cNvPicPr preferRelativeResize="0"/>
          <p:nvPr/>
        </p:nvPicPr>
        <p:blipFill>
          <a:blip r:embed="rId5">
            <a:alphaModFix amt="60000"/>
          </a:blip>
          <a:stretch>
            <a:fillRect/>
          </a:stretch>
        </p:blipFill>
        <p:spPr>
          <a:xfrm>
            <a:off x="4712635" y="4149643"/>
            <a:ext cx="1810039" cy="565934"/>
          </a:xfrm>
          <a:prstGeom prst="rect">
            <a:avLst/>
          </a:prstGeom>
          <a:noFill/>
          <a:ln>
            <a:noFill/>
          </a:ln>
        </p:spPr>
      </p:pic>
      <p:pic>
        <p:nvPicPr>
          <p:cNvPr id="320" name="Google Shape;320;p27"/>
          <p:cNvPicPr preferRelativeResize="0"/>
          <p:nvPr/>
        </p:nvPicPr>
        <p:blipFill rotWithShape="1">
          <a:blip r:embed="rId6">
            <a:alphaModFix amt="60000"/>
          </a:blip>
          <a:srcRect t="20787" b="24260"/>
          <a:stretch/>
        </p:blipFill>
        <p:spPr>
          <a:xfrm>
            <a:off x="7782455" y="4118262"/>
            <a:ext cx="1285345" cy="70631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68"/>
        <p:cNvGrpSpPr/>
        <p:nvPr/>
      </p:nvGrpSpPr>
      <p:grpSpPr>
        <a:xfrm>
          <a:off x="0" y="0"/>
          <a:ext cx="0" cy="0"/>
          <a:chOff x="0" y="0"/>
          <a:chExt cx="0" cy="0"/>
        </a:xfrm>
      </p:grpSpPr>
      <p:sp>
        <p:nvSpPr>
          <p:cNvPr id="69" name="Google Shape;69;p14"/>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Can Large Language Models do Data Science?</a:t>
            </a:r>
            <a:endParaRPr sz="2500" b="1">
              <a:solidFill>
                <a:srgbClr val="33B8C6"/>
              </a:solidFill>
              <a:latin typeface="Lato"/>
              <a:ea typeface="Lato"/>
              <a:cs typeface="Lato"/>
              <a:sym typeface="Lato"/>
            </a:endParaRPr>
          </a:p>
        </p:txBody>
      </p:sp>
      <p:cxnSp>
        <p:nvCxnSpPr>
          <p:cNvPr id="70" name="Google Shape;70;p14"/>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grpSp>
        <p:nvGrpSpPr>
          <p:cNvPr id="71" name="Google Shape;71;p14"/>
          <p:cNvGrpSpPr/>
          <p:nvPr/>
        </p:nvGrpSpPr>
        <p:grpSpPr>
          <a:xfrm>
            <a:off x="574141" y="4054415"/>
            <a:ext cx="7993219" cy="787966"/>
            <a:chOff x="1593000" y="2322568"/>
            <a:chExt cx="5957975" cy="643500"/>
          </a:xfrm>
        </p:grpSpPr>
        <p:sp>
          <p:nvSpPr>
            <p:cNvPr id="72" name="Google Shape;72;p14"/>
            <p:cNvSpPr/>
            <p:nvPr/>
          </p:nvSpPr>
          <p:spPr>
            <a:xfrm>
              <a:off x="3728375" y="2322568"/>
              <a:ext cx="3822600" cy="6435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4"/>
            <p:cNvSpPr/>
            <p:nvPr/>
          </p:nvSpPr>
          <p:spPr>
            <a:xfrm flipH="1">
              <a:off x="2283025" y="2322575"/>
              <a:ext cx="1844400" cy="642600"/>
            </a:xfrm>
            <a:prstGeom prst="rect">
              <a:avLst/>
            </a:prstGeom>
            <a:solidFill>
              <a:srgbClr val="40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4"/>
            <p:cNvSpPr/>
            <p:nvPr/>
          </p:nvSpPr>
          <p:spPr>
            <a:xfrm rot="-5400000">
              <a:off x="3501574" y="1934671"/>
              <a:ext cx="643356" cy="1419149"/>
            </a:xfrm>
            <a:prstGeom prst="flowChartOffpageConnector">
              <a:avLst/>
            </a:prstGeom>
            <a:solidFill>
              <a:srgbClr val="40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900" b="1">
                  <a:solidFill>
                    <a:srgbClr val="FFFFFF"/>
                  </a:solidFill>
                  <a:latin typeface="Lato"/>
                  <a:ea typeface="Lato"/>
                  <a:cs typeface="Lato"/>
                  <a:sym typeface="Lato"/>
                </a:rPr>
                <a:t>Uncertainty</a:t>
              </a:r>
              <a:endParaRPr sz="1900" b="1">
                <a:solidFill>
                  <a:srgbClr val="FFFFFF"/>
                </a:solidFill>
                <a:latin typeface="Lato"/>
                <a:ea typeface="Lato"/>
                <a:cs typeface="Lato"/>
                <a:sym typeface="Lato"/>
              </a:endParaRPr>
            </a:p>
          </p:txBody>
        </p:sp>
        <p:sp>
          <p:nvSpPr>
            <p:cNvPr id="76" name="Google Shape;76;p14"/>
            <p:cNvSpPr/>
            <p:nvPr/>
          </p:nvSpPr>
          <p:spPr>
            <a:xfrm>
              <a:off x="1593000" y="2322568"/>
              <a:ext cx="690000" cy="642300"/>
            </a:xfrm>
            <a:prstGeom prst="rect">
              <a:avLst/>
            </a:prstGeom>
            <a:solidFill>
              <a:srgbClr val="B02B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4"/>
            <p:cNvSpPr/>
            <p:nvPr/>
          </p:nvSpPr>
          <p:spPr>
            <a:xfrm>
              <a:off x="1593000" y="2322575"/>
              <a:ext cx="690000" cy="642600"/>
            </a:xfrm>
            <a:prstGeom prst="rect">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Lato Light"/>
                  <a:ea typeface="Lato Light"/>
                  <a:cs typeface="Lato Light"/>
                  <a:sym typeface="Lato Light"/>
                </a:rPr>
                <a:t>5</a:t>
              </a:r>
              <a:endParaRPr sz="2600">
                <a:solidFill>
                  <a:srgbClr val="FFFFFF"/>
                </a:solidFill>
                <a:latin typeface="Lato Light"/>
                <a:ea typeface="Lato Light"/>
                <a:cs typeface="Lato Light"/>
                <a:sym typeface="Lato Light"/>
              </a:endParaRPr>
            </a:p>
          </p:txBody>
        </p:sp>
        <p:sp>
          <p:nvSpPr>
            <p:cNvPr id="78" name="Google Shape;78;p14"/>
            <p:cNvSpPr/>
            <p:nvPr/>
          </p:nvSpPr>
          <p:spPr>
            <a:xfrm>
              <a:off x="4786003" y="2323745"/>
              <a:ext cx="2572800" cy="642300"/>
            </a:xfrm>
            <a:prstGeom prst="rect">
              <a:avLst/>
            </a:prstGeom>
            <a:noFill/>
            <a:ln>
              <a:noFill/>
            </a:ln>
          </p:spPr>
          <p:txBody>
            <a:bodyPr spcFirstLastPara="1" wrap="square" lIns="91425" tIns="91425" rIns="91425" bIns="91425" anchor="ctr" anchorCtr="0">
              <a:noAutofit/>
            </a:bodyPr>
            <a:lstStyle/>
            <a:p>
              <a:pPr marL="457200" lvl="0" indent="-311150" algn="l" rtl="0">
                <a:lnSpc>
                  <a:spcPct val="115000"/>
                </a:lnSpc>
                <a:spcBef>
                  <a:spcPts val="0"/>
                </a:spcBef>
                <a:spcAft>
                  <a:spcPts val="0"/>
                </a:spcAft>
                <a:buClr>
                  <a:srgbClr val="B7B7B7"/>
                </a:buClr>
                <a:buSzPts val="1300"/>
                <a:buFont typeface="Lato"/>
                <a:buChar char="●"/>
              </a:pPr>
              <a:r>
                <a:rPr lang="en" sz="1300">
                  <a:solidFill>
                    <a:srgbClr val="B7B7B7"/>
                  </a:solidFill>
                  <a:latin typeface="Lato"/>
                  <a:ea typeface="Lato"/>
                  <a:cs typeface="Lato"/>
                  <a:sym typeface="Lato"/>
                </a:rPr>
                <a:t>Objectiveness of the task</a:t>
              </a:r>
              <a:endParaRPr sz="1300">
                <a:solidFill>
                  <a:srgbClr val="B7B7B7"/>
                </a:solidFill>
                <a:latin typeface="Lato"/>
                <a:ea typeface="Lato"/>
                <a:cs typeface="Lato"/>
                <a:sym typeface="Lato"/>
              </a:endParaRPr>
            </a:p>
            <a:p>
              <a:pPr marL="457200" lvl="0" indent="-311150" algn="l" rtl="0">
                <a:lnSpc>
                  <a:spcPct val="115000"/>
                </a:lnSpc>
                <a:spcBef>
                  <a:spcPts val="0"/>
                </a:spcBef>
                <a:spcAft>
                  <a:spcPts val="0"/>
                </a:spcAft>
                <a:buClr>
                  <a:srgbClr val="B7B7B7"/>
                </a:buClr>
                <a:buSzPts val="1300"/>
                <a:buFont typeface="Lato"/>
                <a:buChar char="●"/>
              </a:pPr>
              <a:r>
                <a:rPr lang="en" sz="1300">
                  <a:solidFill>
                    <a:srgbClr val="B7B7B7"/>
                  </a:solidFill>
                  <a:latin typeface="Lato"/>
                  <a:ea typeface="Lato"/>
                  <a:cs typeface="Lato"/>
                  <a:sym typeface="Lato"/>
                </a:rPr>
                <a:t>Risk-level of the task</a:t>
              </a:r>
              <a:endParaRPr sz="1300">
                <a:solidFill>
                  <a:srgbClr val="B7B7B7"/>
                </a:solidFill>
                <a:latin typeface="Lato"/>
                <a:ea typeface="Lato"/>
                <a:cs typeface="Lato"/>
                <a:sym typeface="Lato"/>
              </a:endParaRPr>
            </a:p>
            <a:p>
              <a:pPr marL="457200" lvl="0" indent="-311150" algn="l" rtl="0">
                <a:lnSpc>
                  <a:spcPct val="115000"/>
                </a:lnSpc>
                <a:spcBef>
                  <a:spcPts val="0"/>
                </a:spcBef>
                <a:spcAft>
                  <a:spcPts val="0"/>
                </a:spcAft>
                <a:buClr>
                  <a:srgbClr val="B7B7B7"/>
                </a:buClr>
                <a:buSzPts val="1300"/>
                <a:buFont typeface="Lato"/>
                <a:buChar char="●"/>
              </a:pPr>
              <a:r>
                <a:rPr lang="en" sz="1300">
                  <a:solidFill>
                    <a:srgbClr val="B7B7B7"/>
                  </a:solidFill>
                  <a:latin typeface="Lato"/>
                  <a:ea typeface="Lato"/>
                  <a:cs typeface="Lato"/>
                  <a:sym typeface="Lato"/>
                </a:rPr>
                <a:t>User trust</a:t>
              </a:r>
              <a:endParaRPr sz="1300">
                <a:solidFill>
                  <a:srgbClr val="B7B7B7"/>
                </a:solidFill>
                <a:latin typeface="Lato"/>
                <a:ea typeface="Lato"/>
                <a:cs typeface="Lato"/>
                <a:sym typeface="Lato"/>
              </a:endParaRPr>
            </a:p>
          </p:txBody>
        </p:sp>
      </p:grpSp>
      <p:grpSp>
        <p:nvGrpSpPr>
          <p:cNvPr id="79" name="Google Shape;79;p14"/>
          <p:cNvGrpSpPr/>
          <p:nvPr/>
        </p:nvGrpSpPr>
        <p:grpSpPr>
          <a:xfrm>
            <a:off x="574141" y="3219975"/>
            <a:ext cx="7993219" cy="787966"/>
            <a:chOff x="1593000" y="2322568"/>
            <a:chExt cx="5957975" cy="643500"/>
          </a:xfrm>
        </p:grpSpPr>
        <p:sp>
          <p:nvSpPr>
            <p:cNvPr id="80" name="Google Shape;80;p14"/>
            <p:cNvSpPr/>
            <p:nvPr/>
          </p:nvSpPr>
          <p:spPr>
            <a:xfrm>
              <a:off x="3728375" y="2322568"/>
              <a:ext cx="3822600" cy="6435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flipH="1">
              <a:off x="2283025" y="2322575"/>
              <a:ext cx="1844400" cy="642600"/>
            </a:xfrm>
            <a:prstGeom prst="rect">
              <a:avLst/>
            </a:prstGeom>
            <a:solidFill>
              <a:srgbClr val="40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4"/>
            <p:cNvSpPr/>
            <p:nvPr/>
          </p:nvSpPr>
          <p:spPr>
            <a:xfrm rot="-5400000">
              <a:off x="3501574" y="1934671"/>
              <a:ext cx="643356" cy="1419149"/>
            </a:xfrm>
            <a:prstGeom prst="flowChartOffpageConnector">
              <a:avLst/>
            </a:prstGeom>
            <a:solidFill>
              <a:srgbClr val="40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900" b="1">
                  <a:solidFill>
                    <a:srgbClr val="FFFFFF"/>
                  </a:solidFill>
                  <a:latin typeface="Lato"/>
                  <a:ea typeface="Lato"/>
                  <a:cs typeface="Lato"/>
                  <a:sym typeface="Lato"/>
                </a:rPr>
                <a:t>Code Requirement</a:t>
              </a:r>
              <a:endParaRPr sz="1900" b="1">
                <a:solidFill>
                  <a:srgbClr val="FFFFFF"/>
                </a:solidFill>
                <a:latin typeface="Lato"/>
                <a:ea typeface="Lato"/>
                <a:cs typeface="Lato"/>
                <a:sym typeface="Lato"/>
              </a:endParaRPr>
            </a:p>
          </p:txBody>
        </p:sp>
        <p:sp>
          <p:nvSpPr>
            <p:cNvPr id="84" name="Google Shape;84;p14"/>
            <p:cNvSpPr/>
            <p:nvPr/>
          </p:nvSpPr>
          <p:spPr>
            <a:xfrm>
              <a:off x="1593000" y="2322568"/>
              <a:ext cx="690000" cy="642300"/>
            </a:xfrm>
            <a:prstGeom prst="rect">
              <a:avLst/>
            </a:prstGeom>
            <a:solidFill>
              <a:srgbClr val="B02B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4"/>
            <p:cNvSpPr/>
            <p:nvPr/>
          </p:nvSpPr>
          <p:spPr>
            <a:xfrm>
              <a:off x="1593000" y="2322575"/>
              <a:ext cx="690000" cy="642600"/>
            </a:xfrm>
            <a:prstGeom prst="rect">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Lato Light"/>
                  <a:ea typeface="Lato Light"/>
                  <a:cs typeface="Lato Light"/>
                  <a:sym typeface="Lato Light"/>
                </a:rPr>
                <a:t>4</a:t>
              </a:r>
              <a:endParaRPr sz="2600">
                <a:solidFill>
                  <a:srgbClr val="FFFFFF"/>
                </a:solidFill>
                <a:latin typeface="Lato Light"/>
                <a:ea typeface="Lato Light"/>
                <a:cs typeface="Lato Light"/>
                <a:sym typeface="Lato Light"/>
              </a:endParaRPr>
            </a:p>
          </p:txBody>
        </p:sp>
        <p:sp>
          <p:nvSpPr>
            <p:cNvPr id="86" name="Google Shape;86;p14"/>
            <p:cNvSpPr/>
            <p:nvPr/>
          </p:nvSpPr>
          <p:spPr>
            <a:xfrm>
              <a:off x="4796290" y="2323746"/>
              <a:ext cx="2562900" cy="642300"/>
            </a:xfrm>
            <a:prstGeom prst="rect">
              <a:avLst/>
            </a:prstGeom>
            <a:noFill/>
            <a:ln>
              <a:noFill/>
            </a:ln>
          </p:spPr>
          <p:txBody>
            <a:bodyPr spcFirstLastPara="1" wrap="square" lIns="91425" tIns="91425" rIns="91425" bIns="91425" anchor="ctr" anchorCtr="0">
              <a:noAutofit/>
            </a:bodyPr>
            <a:lstStyle/>
            <a:p>
              <a:pPr marL="457200" lvl="0" indent="-311150" algn="l" rtl="0">
                <a:lnSpc>
                  <a:spcPct val="115000"/>
                </a:lnSpc>
                <a:spcBef>
                  <a:spcPts val="0"/>
                </a:spcBef>
                <a:spcAft>
                  <a:spcPts val="0"/>
                </a:spcAft>
                <a:buClr>
                  <a:srgbClr val="B7B7B7"/>
                </a:buClr>
                <a:buSzPts val="1300"/>
                <a:buFont typeface="Lato"/>
                <a:buChar char="●"/>
              </a:pPr>
              <a:r>
                <a:rPr lang="en" sz="1300">
                  <a:solidFill>
                    <a:srgbClr val="B7B7B7"/>
                  </a:solidFill>
                  <a:latin typeface="Lato"/>
                  <a:ea typeface="Lato"/>
                  <a:cs typeface="Lato"/>
                  <a:sym typeface="Lato"/>
                </a:rPr>
                <a:t>Is the mechanism required?</a:t>
              </a:r>
              <a:endParaRPr sz="1300">
                <a:solidFill>
                  <a:srgbClr val="B7B7B7"/>
                </a:solidFill>
                <a:latin typeface="Lato"/>
                <a:ea typeface="Lato"/>
                <a:cs typeface="Lato"/>
                <a:sym typeface="Lato"/>
              </a:endParaRPr>
            </a:p>
            <a:p>
              <a:pPr marL="457200" lvl="0" indent="-311150" algn="l" rtl="0">
                <a:lnSpc>
                  <a:spcPct val="115000"/>
                </a:lnSpc>
                <a:spcBef>
                  <a:spcPts val="0"/>
                </a:spcBef>
                <a:spcAft>
                  <a:spcPts val="0"/>
                </a:spcAft>
                <a:buClr>
                  <a:srgbClr val="B7B7B7"/>
                </a:buClr>
                <a:buSzPts val="1300"/>
                <a:buFont typeface="Lato"/>
                <a:buChar char="●"/>
              </a:pPr>
              <a:r>
                <a:rPr lang="en" sz="1300">
                  <a:solidFill>
                    <a:srgbClr val="B7B7B7"/>
                  </a:solidFill>
                  <a:latin typeface="Lato"/>
                  <a:ea typeface="Lato"/>
                  <a:cs typeface="Lato"/>
                  <a:sym typeface="Lato"/>
                </a:rPr>
                <a:t>Destructive side effect (deletion)</a:t>
              </a:r>
              <a:endParaRPr sz="1300">
                <a:solidFill>
                  <a:srgbClr val="B7B7B7"/>
                </a:solidFill>
                <a:latin typeface="Lato"/>
                <a:ea typeface="Lato"/>
                <a:cs typeface="Lato"/>
                <a:sym typeface="Lato"/>
              </a:endParaRPr>
            </a:p>
          </p:txBody>
        </p:sp>
      </p:grpSp>
      <p:grpSp>
        <p:nvGrpSpPr>
          <p:cNvPr id="87" name="Google Shape;87;p14"/>
          <p:cNvGrpSpPr/>
          <p:nvPr/>
        </p:nvGrpSpPr>
        <p:grpSpPr>
          <a:xfrm>
            <a:off x="574141" y="2385503"/>
            <a:ext cx="7993219" cy="787966"/>
            <a:chOff x="1593000" y="2322568"/>
            <a:chExt cx="5957975" cy="643500"/>
          </a:xfrm>
        </p:grpSpPr>
        <p:sp>
          <p:nvSpPr>
            <p:cNvPr id="88" name="Google Shape;88;p14"/>
            <p:cNvSpPr/>
            <p:nvPr/>
          </p:nvSpPr>
          <p:spPr>
            <a:xfrm>
              <a:off x="3728375" y="2322568"/>
              <a:ext cx="3822600" cy="6435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4"/>
            <p:cNvSpPr/>
            <p:nvPr/>
          </p:nvSpPr>
          <p:spPr>
            <a:xfrm flipH="1">
              <a:off x="2283025" y="2322575"/>
              <a:ext cx="1844400" cy="642600"/>
            </a:xfrm>
            <a:prstGeom prst="rect">
              <a:avLst/>
            </a:prstGeom>
            <a:solidFill>
              <a:srgbClr val="40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4"/>
            <p:cNvSpPr/>
            <p:nvPr/>
          </p:nvSpPr>
          <p:spPr>
            <a:xfrm rot="-5400000">
              <a:off x="3501574" y="1934671"/>
              <a:ext cx="643356" cy="1419149"/>
            </a:xfrm>
            <a:prstGeom prst="flowChartOffpageConnector">
              <a:avLst/>
            </a:prstGeom>
            <a:solidFill>
              <a:srgbClr val="40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900" b="1">
                  <a:solidFill>
                    <a:srgbClr val="FFFFFF"/>
                  </a:solidFill>
                  <a:latin typeface="Lato"/>
                  <a:ea typeface="Lato"/>
                  <a:cs typeface="Lato"/>
                  <a:sym typeface="Lato"/>
                </a:rPr>
                <a:t>Domain Expertise</a:t>
              </a:r>
              <a:endParaRPr sz="1900" b="1">
                <a:solidFill>
                  <a:srgbClr val="FFFFFF"/>
                </a:solidFill>
                <a:latin typeface="Lato"/>
                <a:ea typeface="Lato"/>
                <a:cs typeface="Lato"/>
                <a:sym typeface="Lato"/>
              </a:endParaRPr>
            </a:p>
          </p:txBody>
        </p:sp>
        <p:sp>
          <p:nvSpPr>
            <p:cNvPr id="92" name="Google Shape;92;p14"/>
            <p:cNvSpPr/>
            <p:nvPr/>
          </p:nvSpPr>
          <p:spPr>
            <a:xfrm>
              <a:off x="1593000" y="2322568"/>
              <a:ext cx="690000" cy="642300"/>
            </a:xfrm>
            <a:prstGeom prst="rect">
              <a:avLst/>
            </a:prstGeom>
            <a:solidFill>
              <a:srgbClr val="B02B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4"/>
            <p:cNvSpPr/>
            <p:nvPr/>
          </p:nvSpPr>
          <p:spPr>
            <a:xfrm>
              <a:off x="1593000" y="2322575"/>
              <a:ext cx="690000" cy="642600"/>
            </a:xfrm>
            <a:prstGeom prst="rect">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Lato Light"/>
                  <a:ea typeface="Lato Light"/>
                  <a:cs typeface="Lato Light"/>
                  <a:sym typeface="Lato Light"/>
                </a:rPr>
                <a:t>3</a:t>
              </a:r>
              <a:endParaRPr sz="2600">
                <a:solidFill>
                  <a:srgbClr val="FFFFFF"/>
                </a:solidFill>
                <a:latin typeface="Lato Light"/>
                <a:ea typeface="Lato Light"/>
                <a:cs typeface="Lato Light"/>
                <a:sym typeface="Lato Light"/>
              </a:endParaRPr>
            </a:p>
          </p:txBody>
        </p:sp>
        <p:sp>
          <p:nvSpPr>
            <p:cNvPr id="94" name="Google Shape;94;p14"/>
            <p:cNvSpPr/>
            <p:nvPr/>
          </p:nvSpPr>
          <p:spPr>
            <a:xfrm>
              <a:off x="4796290" y="2323752"/>
              <a:ext cx="2562900" cy="642300"/>
            </a:xfrm>
            <a:prstGeom prst="rect">
              <a:avLst/>
            </a:prstGeom>
            <a:noFill/>
            <a:ln>
              <a:noFill/>
            </a:ln>
          </p:spPr>
          <p:txBody>
            <a:bodyPr spcFirstLastPara="1" wrap="square" lIns="91425" tIns="91425" rIns="91425" bIns="91425" anchor="ctr" anchorCtr="0">
              <a:noAutofit/>
            </a:bodyPr>
            <a:lstStyle/>
            <a:p>
              <a:pPr marL="457200" lvl="0" indent="-311150" algn="l" rtl="0">
                <a:lnSpc>
                  <a:spcPct val="115000"/>
                </a:lnSpc>
                <a:spcBef>
                  <a:spcPts val="0"/>
                </a:spcBef>
                <a:spcAft>
                  <a:spcPts val="0"/>
                </a:spcAft>
                <a:buClr>
                  <a:srgbClr val="B7B7B7"/>
                </a:buClr>
                <a:buSzPts val="1300"/>
                <a:buFont typeface="Lato"/>
                <a:buChar char="●"/>
              </a:pPr>
              <a:r>
                <a:rPr lang="en" sz="1300">
                  <a:solidFill>
                    <a:srgbClr val="B7B7B7"/>
                  </a:solidFill>
                  <a:latin typeface="Lato"/>
                  <a:ea typeface="Lato"/>
                  <a:cs typeface="Lato"/>
                  <a:sym typeface="Lato"/>
                </a:rPr>
                <a:t>What denotes missing value?</a:t>
              </a:r>
              <a:endParaRPr sz="1300">
                <a:solidFill>
                  <a:srgbClr val="B7B7B7"/>
                </a:solidFill>
                <a:latin typeface="Lato"/>
                <a:ea typeface="Lato"/>
                <a:cs typeface="Lato"/>
                <a:sym typeface="Lato"/>
              </a:endParaRPr>
            </a:p>
            <a:p>
              <a:pPr marL="457200" lvl="0" indent="-311150" algn="l" rtl="0">
                <a:lnSpc>
                  <a:spcPct val="115000"/>
                </a:lnSpc>
                <a:spcBef>
                  <a:spcPts val="0"/>
                </a:spcBef>
                <a:spcAft>
                  <a:spcPts val="0"/>
                </a:spcAft>
                <a:buClr>
                  <a:srgbClr val="B7B7B7"/>
                </a:buClr>
                <a:buSzPts val="1300"/>
                <a:buFont typeface="Lato"/>
                <a:buChar char="●"/>
              </a:pPr>
              <a:r>
                <a:rPr lang="en" sz="1300">
                  <a:solidFill>
                    <a:srgbClr val="B7B7B7"/>
                  </a:solidFill>
                  <a:latin typeface="Lato"/>
                  <a:ea typeface="Lato"/>
                  <a:cs typeface="Lato"/>
                  <a:sym typeface="Lato"/>
                </a:rPr>
                <a:t>What are valid values?</a:t>
              </a:r>
              <a:endParaRPr sz="1300">
                <a:solidFill>
                  <a:srgbClr val="B7B7B7"/>
                </a:solidFill>
                <a:latin typeface="Lato"/>
                <a:ea typeface="Lato"/>
                <a:cs typeface="Lato"/>
                <a:sym typeface="Lato"/>
              </a:endParaRPr>
            </a:p>
            <a:p>
              <a:pPr marL="457200" lvl="0" indent="-311150" algn="l" rtl="0">
                <a:lnSpc>
                  <a:spcPct val="115000"/>
                </a:lnSpc>
                <a:spcBef>
                  <a:spcPts val="0"/>
                </a:spcBef>
                <a:spcAft>
                  <a:spcPts val="0"/>
                </a:spcAft>
                <a:buClr>
                  <a:srgbClr val="B7B7B7"/>
                </a:buClr>
                <a:buSzPts val="1300"/>
                <a:buFont typeface="Lato"/>
                <a:buChar char="●"/>
              </a:pPr>
              <a:r>
                <a:rPr lang="en" sz="1300">
                  <a:solidFill>
                    <a:srgbClr val="B7B7B7"/>
                  </a:solidFill>
                  <a:latin typeface="Lato"/>
                  <a:ea typeface="Lato"/>
                  <a:cs typeface="Lato"/>
                  <a:sym typeface="Lato"/>
                </a:rPr>
                <a:t>What outliers are expected?</a:t>
              </a:r>
              <a:endParaRPr sz="1300">
                <a:solidFill>
                  <a:srgbClr val="B7B7B7"/>
                </a:solidFill>
                <a:latin typeface="Lato"/>
                <a:ea typeface="Lato"/>
                <a:cs typeface="Lato"/>
                <a:sym typeface="Lato"/>
              </a:endParaRPr>
            </a:p>
          </p:txBody>
        </p:sp>
      </p:grpSp>
      <p:grpSp>
        <p:nvGrpSpPr>
          <p:cNvPr id="95" name="Google Shape;95;p14"/>
          <p:cNvGrpSpPr/>
          <p:nvPr/>
        </p:nvGrpSpPr>
        <p:grpSpPr>
          <a:xfrm>
            <a:off x="574141" y="1551074"/>
            <a:ext cx="7993219" cy="787966"/>
            <a:chOff x="1593000" y="2322568"/>
            <a:chExt cx="5957975" cy="643500"/>
          </a:xfrm>
        </p:grpSpPr>
        <p:sp>
          <p:nvSpPr>
            <p:cNvPr id="96" name="Google Shape;96;p14"/>
            <p:cNvSpPr/>
            <p:nvPr/>
          </p:nvSpPr>
          <p:spPr>
            <a:xfrm>
              <a:off x="3728375" y="2322568"/>
              <a:ext cx="3822600" cy="6435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4"/>
            <p:cNvSpPr/>
            <p:nvPr/>
          </p:nvSpPr>
          <p:spPr>
            <a:xfrm flipH="1">
              <a:off x="2283025" y="2322575"/>
              <a:ext cx="1844400" cy="642600"/>
            </a:xfrm>
            <a:prstGeom prst="rect">
              <a:avLst/>
            </a:prstGeom>
            <a:solidFill>
              <a:srgbClr val="40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p:nvPr/>
          </p:nvSpPr>
          <p:spPr>
            <a:xfrm rot="-5400000">
              <a:off x="3501574" y="1934671"/>
              <a:ext cx="643356" cy="1419149"/>
            </a:xfrm>
            <a:prstGeom prst="flowChartOffpageConnector">
              <a:avLst/>
            </a:prstGeom>
            <a:solidFill>
              <a:srgbClr val="40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900" b="1">
                  <a:solidFill>
                    <a:srgbClr val="FFFFFF"/>
                  </a:solidFill>
                  <a:latin typeface="Lato"/>
                  <a:ea typeface="Lato"/>
                  <a:cs typeface="Lato"/>
                  <a:sym typeface="Lato"/>
                </a:rPr>
                <a:t>System Context</a:t>
              </a:r>
              <a:endParaRPr sz="1900" b="1">
                <a:solidFill>
                  <a:srgbClr val="FFFFFF"/>
                </a:solidFill>
                <a:latin typeface="Lato"/>
                <a:ea typeface="Lato"/>
                <a:cs typeface="Lato"/>
                <a:sym typeface="Lato"/>
              </a:endParaRPr>
            </a:p>
          </p:txBody>
        </p:sp>
        <p:sp>
          <p:nvSpPr>
            <p:cNvPr id="100" name="Google Shape;100;p14"/>
            <p:cNvSpPr/>
            <p:nvPr/>
          </p:nvSpPr>
          <p:spPr>
            <a:xfrm>
              <a:off x="1593000" y="2322568"/>
              <a:ext cx="690000" cy="642300"/>
            </a:xfrm>
            <a:prstGeom prst="rect">
              <a:avLst/>
            </a:prstGeom>
            <a:solidFill>
              <a:srgbClr val="B02B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4"/>
            <p:cNvSpPr/>
            <p:nvPr/>
          </p:nvSpPr>
          <p:spPr>
            <a:xfrm>
              <a:off x="1593000" y="2322575"/>
              <a:ext cx="690000" cy="642600"/>
            </a:xfrm>
            <a:prstGeom prst="rect">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Lato Light"/>
                  <a:ea typeface="Lato Light"/>
                  <a:cs typeface="Lato Light"/>
                  <a:sym typeface="Lato Light"/>
                </a:rPr>
                <a:t>2</a:t>
              </a:r>
              <a:endParaRPr sz="2600">
                <a:solidFill>
                  <a:srgbClr val="FFFFFF"/>
                </a:solidFill>
                <a:latin typeface="Lato Light"/>
                <a:ea typeface="Lato Light"/>
                <a:cs typeface="Lato Light"/>
                <a:sym typeface="Lato Light"/>
              </a:endParaRPr>
            </a:p>
          </p:txBody>
        </p:sp>
        <p:sp>
          <p:nvSpPr>
            <p:cNvPr id="102" name="Google Shape;102;p14"/>
            <p:cNvSpPr/>
            <p:nvPr/>
          </p:nvSpPr>
          <p:spPr>
            <a:xfrm>
              <a:off x="4796290" y="2323744"/>
              <a:ext cx="2562600" cy="642300"/>
            </a:xfrm>
            <a:prstGeom prst="rect">
              <a:avLst/>
            </a:prstGeom>
            <a:noFill/>
            <a:ln>
              <a:noFill/>
            </a:ln>
          </p:spPr>
          <p:txBody>
            <a:bodyPr spcFirstLastPara="1" wrap="square" lIns="91425" tIns="91425" rIns="91425" bIns="91425" anchor="ctr" anchorCtr="0">
              <a:noAutofit/>
            </a:bodyPr>
            <a:lstStyle/>
            <a:p>
              <a:pPr marL="457200" lvl="0" indent="-311150" algn="l" rtl="0">
                <a:lnSpc>
                  <a:spcPct val="115000"/>
                </a:lnSpc>
                <a:spcBef>
                  <a:spcPts val="0"/>
                </a:spcBef>
                <a:spcAft>
                  <a:spcPts val="0"/>
                </a:spcAft>
                <a:buClr>
                  <a:srgbClr val="B7B7B7"/>
                </a:buClr>
                <a:buSzPts val="1300"/>
                <a:buFont typeface="Lato"/>
                <a:buChar char="●"/>
              </a:pPr>
              <a:r>
                <a:rPr lang="en" sz="1300" dirty="0">
                  <a:solidFill>
                    <a:srgbClr val="B7B7B7"/>
                  </a:solidFill>
                  <a:latin typeface="Lato"/>
                  <a:ea typeface="Lato"/>
                  <a:cs typeface="Lato"/>
                  <a:sym typeface="Lato"/>
                </a:rPr>
                <a:t>Query workload</a:t>
              </a:r>
              <a:endParaRPr sz="1300" dirty="0">
                <a:solidFill>
                  <a:srgbClr val="B7B7B7"/>
                </a:solidFill>
                <a:latin typeface="Lato"/>
                <a:ea typeface="Lato"/>
                <a:cs typeface="Lato"/>
                <a:sym typeface="Lato"/>
              </a:endParaRPr>
            </a:p>
            <a:p>
              <a:pPr marL="457200" lvl="0" indent="-311150" algn="l" rtl="0">
                <a:lnSpc>
                  <a:spcPct val="115000"/>
                </a:lnSpc>
                <a:spcBef>
                  <a:spcPts val="0"/>
                </a:spcBef>
                <a:spcAft>
                  <a:spcPts val="0"/>
                </a:spcAft>
                <a:buClr>
                  <a:srgbClr val="B7B7B7"/>
                </a:buClr>
                <a:buSzPts val="1300"/>
                <a:buFont typeface="Lato"/>
                <a:buChar char="●"/>
              </a:pPr>
              <a:r>
                <a:rPr lang="en" sz="1300" dirty="0">
                  <a:solidFill>
                    <a:srgbClr val="B7B7B7"/>
                  </a:solidFill>
                  <a:latin typeface="Lato"/>
                  <a:ea typeface="Lato"/>
                  <a:cs typeface="Lato"/>
                  <a:sym typeface="Lato"/>
                </a:rPr>
                <a:t>Database configuration</a:t>
              </a:r>
              <a:endParaRPr sz="1300" dirty="0">
                <a:solidFill>
                  <a:srgbClr val="B7B7B7"/>
                </a:solidFill>
                <a:latin typeface="Lato"/>
                <a:ea typeface="Lato"/>
                <a:cs typeface="Lato"/>
                <a:sym typeface="Lato"/>
              </a:endParaRPr>
            </a:p>
            <a:p>
              <a:pPr marL="457200" lvl="0" indent="-311150" algn="l" rtl="0">
                <a:lnSpc>
                  <a:spcPct val="115000"/>
                </a:lnSpc>
                <a:spcBef>
                  <a:spcPts val="0"/>
                </a:spcBef>
                <a:spcAft>
                  <a:spcPts val="0"/>
                </a:spcAft>
                <a:buClr>
                  <a:srgbClr val="B7B7B7"/>
                </a:buClr>
                <a:buSzPts val="1300"/>
                <a:buFont typeface="Lato"/>
                <a:buChar char="●"/>
              </a:pPr>
              <a:r>
                <a:rPr lang="en" sz="1300" dirty="0">
                  <a:solidFill>
                    <a:srgbClr val="B7B7B7"/>
                  </a:solidFill>
                  <a:latin typeface="Lato"/>
                  <a:ea typeface="Lato"/>
                  <a:cs typeface="Lato"/>
                  <a:sym typeface="Lato"/>
                </a:rPr>
                <a:t>Hardware</a:t>
              </a:r>
              <a:endParaRPr sz="1300" dirty="0">
                <a:solidFill>
                  <a:srgbClr val="B7B7B7"/>
                </a:solidFill>
                <a:latin typeface="Lato"/>
                <a:ea typeface="Lato"/>
                <a:cs typeface="Lato"/>
                <a:sym typeface="Lato"/>
              </a:endParaRPr>
            </a:p>
          </p:txBody>
        </p:sp>
      </p:grpSp>
      <p:grpSp>
        <p:nvGrpSpPr>
          <p:cNvPr id="103" name="Google Shape;103;p14"/>
          <p:cNvGrpSpPr/>
          <p:nvPr/>
        </p:nvGrpSpPr>
        <p:grpSpPr>
          <a:xfrm>
            <a:off x="574141" y="716624"/>
            <a:ext cx="7993219" cy="787966"/>
            <a:chOff x="1593000" y="2322568"/>
            <a:chExt cx="5957975" cy="643500"/>
          </a:xfrm>
        </p:grpSpPr>
        <p:sp>
          <p:nvSpPr>
            <p:cNvPr id="104" name="Google Shape;104;p14"/>
            <p:cNvSpPr/>
            <p:nvPr/>
          </p:nvSpPr>
          <p:spPr>
            <a:xfrm>
              <a:off x="3728375" y="2322568"/>
              <a:ext cx="3822600" cy="6435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flipH="1">
              <a:off x="2283025" y="2322575"/>
              <a:ext cx="1844400" cy="642600"/>
            </a:xfrm>
            <a:prstGeom prst="rect">
              <a:avLst/>
            </a:prstGeom>
            <a:solidFill>
              <a:srgbClr val="40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rot="-5400000">
              <a:off x="3501574" y="1934671"/>
              <a:ext cx="643356" cy="1419149"/>
            </a:xfrm>
            <a:prstGeom prst="flowChartOffpageConnector">
              <a:avLst/>
            </a:prstGeom>
            <a:solidFill>
              <a:srgbClr val="40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900" b="1">
                  <a:solidFill>
                    <a:srgbClr val="FFFFFF"/>
                  </a:solidFill>
                  <a:latin typeface="Lato"/>
                  <a:ea typeface="Lato"/>
                  <a:cs typeface="Lato"/>
                  <a:sym typeface="Lato"/>
                </a:rPr>
                <a:t>Data Context</a:t>
              </a:r>
              <a:endParaRPr sz="1900" b="1">
                <a:solidFill>
                  <a:srgbClr val="FFFFFF"/>
                </a:solidFill>
                <a:latin typeface="Lato"/>
                <a:ea typeface="Lato"/>
                <a:cs typeface="Lato"/>
                <a:sym typeface="Lato"/>
              </a:endParaRPr>
            </a:p>
          </p:txBody>
        </p:sp>
        <p:sp>
          <p:nvSpPr>
            <p:cNvPr id="108" name="Google Shape;108;p14"/>
            <p:cNvSpPr/>
            <p:nvPr/>
          </p:nvSpPr>
          <p:spPr>
            <a:xfrm>
              <a:off x="1593000" y="2322568"/>
              <a:ext cx="690000" cy="642300"/>
            </a:xfrm>
            <a:prstGeom prst="rect">
              <a:avLst/>
            </a:prstGeom>
            <a:solidFill>
              <a:srgbClr val="B02B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4"/>
            <p:cNvSpPr/>
            <p:nvPr/>
          </p:nvSpPr>
          <p:spPr>
            <a:xfrm>
              <a:off x="1593000" y="2322575"/>
              <a:ext cx="690000" cy="642600"/>
            </a:xfrm>
            <a:prstGeom prst="rect">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Lato Light"/>
                  <a:ea typeface="Lato Light"/>
                  <a:cs typeface="Lato Light"/>
                  <a:sym typeface="Lato Light"/>
                </a:rPr>
                <a:t>1</a:t>
              </a:r>
              <a:endParaRPr sz="2600">
                <a:solidFill>
                  <a:srgbClr val="FFFFFF"/>
                </a:solidFill>
                <a:latin typeface="Lato Light"/>
                <a:ea typeface="Lato Light"/>
                <a:cs typeface="Lato Light"/>
                <a:sym typeface="Lato Light"/>
              </a:endParaRPr>
            </a:p>
          </p:txBody>
        </p:sp>
        <p:sp>
          <p:nvSpPr>
            <p:cNvPr id="110" name="Google Shape;110;p14"/>
            <p:cNvSpPr/>
            <p:nvPr/>
          </p:nvSpPr>
          <p:spPr>
            <a:xfrm>
              <a:off x="4796290" y="2323753"/>
              <a:ext cx="2562600" cy="642300"/>
            </a:xfrm>
            <a:prstGeom prst="rect">
              <a:avLst/>
            </a:prstGeom>
            <a:noFill/>
            <a:ln>
              <a:noFill/>
            </a:ln>
          </p:spPr>
          <p:txBody>
            <a:bodyPr spcFirstLastPara="1" wrap="square" lIns="91425" tIns="91425" rIns="91425" bIns="91425" anchor="ctr" anchorCtr="0">
              <a:noAutofit/>
            </a:bodyPr>
            <a:lstStyle/>
            <a:p>
              <a:pPr marL="457200" lvl="0" indent="-311150" algn="l" rtl="0">
                <a:lnSpc>
                  <a:spcPct val="115000"/>
                </a:lnSpc>
                <a:spcBef>
                  <a:spcPts val="0"/>
                </a:spcBef>
                <a:spcAft>
                  <a:spcPts val="0"/>
                </a:spcAft>
                <a:buClr>
                  <a:srgbClr val="CCCCCC"/>
                </a:buClr>
                <a:buSzPts val="1300"/>
                <a:buFont typeface="Lato"/>
                <a:buChar char="●"/>
              </a:pPr>
              <a:r>
                <a:rPr lang="en" sz="1300" dirty="0">
                  <a:solidFill>
                    <a:srgbClr val="CCCCCC"/>
                  </a:solidFill>
                  <a:latin typeface="Lato"/>
                  <a:ea typeface="Lato"/>
                  <a:cs typeface="Lato"/>
                  <a:sym typeface="Lato"/>
                </a:rPr>
                <a:t>Schema</a:t>
              </a:r>
              <a:endParaRPr sz="1300" dirty="0">
                <a:solidFill>
                  <a:srgbClr val="CCCCCC"/>
                </a:solidFill>
                <a:latin typeface="Lato"/>
                <a:ea typeface="Lato"/>
                <a:cs typeface="Lato"/>
                <a:sym typeface="Lato"/>
              </a:endParaRPr>
            </a:p>
            <a:p>
              <a:pPr marL="457200" lvl="0" indent="-311150" algn="l" rtl="0">
                <a:lnSpc>
                  <a:spcPct val="115000"/>
                </a:lnSpc>
                <a:spcBef>
                  <a:spcPts val="0"/>
                </a:spcBef>
                <a:spcAft>
                  <a:spcPts val="0"/>
                </a:spcAft>
                <a:buClr>
                  <a:srgbClr val="CCCCCC"/>
                </a:buClr>
                <a:buSzPts val="1300"/>
                <a:buFont typeface="Lato"/>
                <a:buChar char="●"/>
              </a:pPr>
              <a:r>
                <a:rPr lang="en" sz="1300" dirty="0">
                  <a:solidFill>
                    <a:srgbClr val="CCCCCC"/>
                  </a:solidFill>
                  <a:latin typeface="Lato"/>
                  <a:ea typeface="Lato"/>
                  <a:cs typeface="Lato"/>
                  <a:sym typeface="Lato"/>
                </a:rPr>
                <a:t>Data distribution</a:t>
              </a:r>
              <a:endParaRPr sz="1300" dirty="0">
                <a:solidFill>
                  <a:srgbClr val="CCCCCC"/>
                </a:solidFill>
                <a:latin typeface="Lato"/>
                <a:ea typeface="Lato"/>
                <a:cs typeface="Lato"/>
                <a:sym typeface="Lato"/>
              </a:endParaRPr>
            </a:p>
            <a:p>
              <a:pPr marL="457200" lvl="0" indent="-311150" algn="l" rtl="0">
                <a:lnSpc>
                  <a:spcPct val="115000"/>
                </a:lnSpc>
                <a:spcBef>
                  <a:spcPts val="0"/>
                </a:spcBef>
                <a:spcAft>
                  <a:spcPts val="0"/>
                </a:spcAft>
                <a:buClr>
                  <a:srgbClr val="CCCCCC"/>
                </a:buClr>
                <a:buSzPts val="1300"/>
                <a:buFont typeface="Lato"/>
                <a:buChar char="●"/>
              </a:pPr>
              <a:r>
                <a:rPr lang="en" sz="1300" dirty="0">
                  <a:solidFill>
                    <a:srgbClr val="CCCCCC"/>
                  </a:solidFill>
                  <a:latin typeface="Lato"/>
                  <a:ea typeface="Lato"/>
                  <a:cs typeface="Lato"/>
                  <a:sym typeface="Lato"/>
                </a:rPr>
                <a:t>Data format</a:t>
              </a:r>
              <a:endParaRPr sz="1300" dirty="0">
                <a:solidFill>
                  <a:srgbClr val="CCCCCC"/>
                </a:solidFill>
                <a:latin typeface="Lato"/>
                <a:ea typeface="Lato"/>
                <a:cs typeface="Lato"/>
                <a:sym typeface="Lato"/>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114"/>
        <p:cNvGrpSpPr/>
        <p:nvPr/>
      </p:nvGrpSpPr>
      <p:grpSpPr>
        <a:xfrm>
          <a:off x="0" y="0"/>
          <a:ext cx="0" cy="0"/>
          <a:chOff x="0" y="0"/>
          <a:chExt cx="0" cy="0"/>
        </a:xfrm>
      </p:grpSpPr>
      <p:sp>
        <p:nvSpPr>
          <p:cNvPr id="115" name="Google Shape;115;p15"/>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Research Questions</a:t>
            </a:r>
            <a:endParaRPr sz="2500" b="1">
              <a:solidFill>
                <a:srgbClr val="33B8C6"/>
              </a:solidFill>
              <a:latin typeface="Lato"/>
              <a:ea typeface="Lato"/>
              <a:cs typeface="Lato"/>
              <a:sym typeface="Lato"/>
            </a:endParaRPr>
          </a:p>
        </p:txBody>
      </p:sp>
      <p:cxnSp>
        <p:nvCxnSpPr>
          <p:cNvPr id="116" name="Google Shape;116;p15"/>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117" name="Google Shape;117;p15"/>
          <p:cNvSpPr/>
          <p:nvPr/>
        </p:nvSpPr>
        <p:spPr>
          <a:xfrm>
            <a:off x="246950" y="823100"/>
            <a:ext cx="8666700" cy="974700"/>
          </a:xfrm>
          <a:prstGeom prst="roundRect">
            <a:avLst>
              <a:gd name="adj" fmla="val 16667"/>
            </a:avLst>
          </a:prstGeom>
          <a:solidFill>
            <a:srgbClr val="434343"/>
          </a:solidFill>
          <a:ln w="9525" cap="flat" cmpd="sng">
            <a:solidFill>
              <a:srgbClr val="33B8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1800" b="1">
                <a:solidFill>
                  <a:srgbClr val="33B8C6"/>
                </a:solidFill>
                <a:latin typeface="Lato"/>
                <a:ea typeface="Lato"/>
                <a:cs typeface="Lato"/>
                <a:sym typeface="Lato"/>
              </a:rPr>
              <a:t>RQ1: User-AI Interaction for Data Science</a:t>
            </a:r>
            <a:endParaRPr sz="1800" b="1">
              <a:solidFill>
                <a:srgbClr val="33B8C6"/>
              </a:solidFill>
              <a:latin typeface="Lato"/>
              <a:ea typeface="Lato"/>
              <a:cs typeface="Lato"/>
              <a:sym typeface="Lato"/>
            </a:endParaRPr>
          </a:p>
          <a:p>
            <a:pPr marL="0" lvl="0" indent="0" algn="l" rtl="0">
              <a:lnSpc>
                <a:spcPct val="150000"/>
              </a:lnSpc>
              <a:spcBef>
                <a:spcPts val="0"/>
              </a:spcBef>
              <a:spcAft>
                <a:spcPts val="0"/>
              </a:spcAft>
              <a:buNone/>
            </a:pPr>
            <a:r>
              <a:rPr lang="en" sz="1500">
                <a:solidFill>
                  <a:srgbClr val="B7B7B7"/>
                </a:solidFill>
                <a:latin typeface="Lato"/>
                <a:ea typeface="Lato"/>
                <a:cs typeface="Lato"/>
                <a:sym typeface="Lato"/>
              </a:rPr>
              <a:t>How do data scientists </a:t>
            </a:r>
            <a:r>
              <a:rPr lang="en" sz="1500">
                <a:solidFill>
                  <a:srgbClr val="CCCCCC"/>
                </a:solidFill>
                <a:latin typeface="Lato Black"/>
                <a:ea typeface="Lato Black"/>
                <a:cs typeface="Lato Black"/>
                <a:sym typeface="Lato Black"/>
              </a:rPr>
              <a:t>interact</a:t>
            </a:r>
            <a:r>
              <a:rPr lang="en" sz="1500">
                <a:solidFill>
                  <a:srgbClr val="B7B7B7"/>
                </a:solidFill>
                <a:latin typeface="Lato"/>
                <a:ea typeface="Lato"/>
                <a:cs typeface="Lato"/>
                <a:sym typeface="Lato"/>
              </a:rPr>
              <a:t> </a:t>
            </a:r>
            <a:r>
              <a:rPr lang="en" sz="1500">
                <a:solidFill>
                  <a:srgbClr val="CCCCCC"/>
                </a:solidFill>
                <a:latin typeface="Lato Black"/>
                <a:ea typeface="Lato Black"/>
                <a:cs typeface="Lato Black"/>
                <a:sym typeface="Lato Black"/>
              </a:rPr>
              <a:t>with ChatGPT</a:t>
            </a:r>
            <a:r>
              <a:rPr lang="en" sz="1500">
                <a:solidFill>
                  <a:srgbClr val="B7B7B7"/>
                </a:solidFill>
                <a:latin typeface="Lato"/>
                <a:ea typeface="Lato"/>
                <a:cs typeface="Lato"/>
                <a:sym typeface="Lato"/>
              </a:rPr>
              <a:t> to complete data-science tasks?</a:t>
            </a:r>
            <a:endParaRPr sz="1500">
              <a:solidFill>
                <a:srgbClr val="B7B7B7"/>
              </a:solidFill>
              <a:latin typeface="Lato"/>
              <a:ea typeface="Lato"/>
              <a:cs typeface="Lato"/>
              <a:sym typeface="Lato"/>
            </a:endParaRPr>
          </a:p>
        </p:txBody>
      </p:sp>
      <p:sp>
        <p:nvSpPr>
          <p:cNvPr id="118" name="Google Shape;118;p15"/>
          <p:cNvSpPr/>
          <p:nvPr/>
        </p:nvSpPr>
        <p:spPr>
          <a:xfrm>
            <a:off x="237400" y="2112213"/>
            <a:ext cx="8666700" cy="974700"/>
          </a:xfrm>
          <a:prstGeom prst="roundRect">
            <a:avLst>
              <a:gd name="adj" fmla="val 16667"/>
            </a:avLst>
          </a:prstGeom>
          <a:solidFill>
            <a:srgbClr val="434343"/>
          </a:solidFill>
          <a:ln w="9525" cap="flat" cmpd="sng">
            <a:solidFill>
              <a:srgbClr val="33B8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1800" b="1">
                <a:solidFill>
                  <a:srgbClr val="33B8C6"/>
                </a:solidFill>
                <a:latin typeface="Lato"/>
                <a:ea typeface="Lato"/>
                <a:cs typeface="Lato"/>
                <a:sym typeface="Lato"/>
              </a:rPr>
              <a:t>RQ2: Friction Points and Gaps</a:t>
            </a:r>
            <a:endParaRPr sz="1800" b="1">
              <a:solidFill>
                <a:srgbClr val="33B8C6"/>
              </a:solidFill>
              <a:latin typeface="Lato"/>
              <a:ea typeface="Lato"/>
              <a:cs typeface="Lato"/>
              <a:sym typeface="Lato"/>
            </a:endParaRPr>
          </a:p>
          <a:p>
            <a:pPr marL="0" lvl="0" indent="0" algn="l" rtl="0">
              <a:lnSpc>
                <a:spcPct val="150000"/>
              </a:lnSpc>
              <a:spcBef>
                <a:spcPts val="0"/>
              </a:spcBef>
              <a:spcAft>
                <a:spcPts val="0"/>
              </a:spcAft>
              <a:buNone/>
            </a:pPr>
            <a:r>
              <a:rPr lang="en" sz="1500">
                <a:solidFill>
                  <a:srgbClr val="B7B7B7"/>
                </a:solidFill>
                <a:latin typeface="Lato"/>
                <a:ea typeface="Lato"/>
                <a:cs typeface="Lato"/>
                <a:sym typeface="Lato"/>
              </a:rPr>
              <a:t>What </a:t>
            </a:r>
            <a:r>
              <a:rPr lang="en" sz="1500">
                <a:solidFill>
                  <a:srgbClr val="CCCCCC"/>
                </a:solidFill>
                <a:latin typeface="Lato Black"/>
                <a:ea typeface="Lato Black"/>
                <a:cs typeface="Lato Black"/>
                <a:sym typeface="Lato Black"/>
              </a:rPr>
              <a:t>challenges</a:t>
            </a:r>
            <a:r>
              <a:rPr lang="en" sz="1500">
                <a:solidFill>
                  <a:srgbClr val="B7B7B7"/>
                </a:solidFill>
                <a:latin typeface="Lato"/>
                <a:ea typeface="Lato"/>
                <a:cs typeface="Lato"/>
                <a:sym typeface="Lato"/>
              </a:rPr>
              <a:t> and </a:t>
            </a:r>
            <a:r>
              <a:rPr lang="en" sz="1500">
                <a:solidFill>
                  <a:srgbClr val="CCCCCC"/>
                </a:solidFill>
                <a:latin typeface="Lato Black"/>
                <a:ea typeface="Lato Black"/>
                <a:cs typeface="Lato Black"/>
                <a:sym typeface="Lato Black"/>
              </a:rPr>
              <a:t>unmet needs</a:t>
            </a:r>
            <a:r>
              <a:rPr lang="en" sz="1500">
                <a:solidFill>
                  <a:srgbClr val="B7B7B7"/>
                </a:solidFill>
                <a:latin typeface="Lato"/>
                <a:ea typeface="Lato"/>
                <a:cs typeface="Lato"/>
                <a:sym typeface="Lato"/>
              </a:rPr>
              <a:t> do data scientists face when interacting with ChatGPT?</a:t>
            </a:r>
            <a:endParaRPr sz="1500">
              <a:solidFill>
                <a:srgbClr val="B7B7B7"/>
              </a:solidFill>
              <a:latin typeface="Lato"/>
              <a:ea typeface="Lato"/>
              <a:cs typeface="Lato"/>
              <a:sym typeface="Lato"/>
            </a:endParaRPr>
          </a:p>
        </p:txBody>
      </p:sp>
      <p:sp>
        <p:nvSpPr>
          <p:cNvPr id="119" name="Google Shape;119;p15"/>
          <p:cNvSpPr/>
          <p:nvPr/>
        </p:nvSpPr>
        <p:spPr>
          <a:xfrm>
            <a:off x="237400" y="3401350"/>
            <a:ext cx="8666700" cy="974700"/>
          </a:xfrm>
          <a:prstGeom prst="roundRect">
            <a:avLst>
              <a:gd name="adj" fmla="val 16667"/>
            </a:avLst>
          </a:prstGeom>
          <a:solidFill>
            <a:srgbClr val="434343"/>
          </a:solidFill>
          <a:ln w="9525" cap="flat" cmpd="sng">
            <a:solidFill>
              <a:srgbClr val="33B8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1800" b="1">
                <a:solidFill>
                  <a:srgbClr val="33B8C6"/>
                </a:solidFill>
                <a:latin typeface="Lato"/>
                <a:ea typeface="Lato"/>
                <a:cs typeface="Lato"/>
                <a:sym typeface="Lato"/>
              </a:rPr>
              <a:t>RQ3: Generalizability</a:t>
            </a:r>
            <a:endParaRPr sz="1800" b="1">
              <a:solidFill>
                <a:srgbClr val="33B8C6"/>
              </a:solidFill>
              <a:latin typeface="Lato"/>
              <a:ea typeface="Lato"/>
              <a:cs typeface="Lato"/>
              <a:sym typeface="Lato"/>
            </a:endParaRPr>
          </a:p>
          <a:p>
            <a:pPr marL="0" lvl="0" indent="0" algn="l" rtl="0">
              <a:lnSpc>
                <a:spcPct val="150000"/>
              </a:lnSpc>
              <a:spcBef>
                <a:spcPts val="0"/>
              </a:spcBef>
              <a:spcAft>
                <a:spcPts val="0"/>
              </a:spcAft>
              <a:buNone/>
            </a:pPr>
            <a:r>
              <a:rPr lang="en" sz="1500">
                <a:solidFill>
                  <a:srgbClr val="B7B7B7"/>
                </a:solidFill>
                <a:latin typeface="Lato"/>
                <a:ea typeface="Lato"/>
                <a:cs typeface="Lato"/>
                <a:sym typeface="Lato"/>
              </a:rPr>
              <a:t>How well do these challenges and needs </a:t>
            </a:r>
            <a:r>
              <a:rPr lang="en" sz="1500">
                <a:solidFill>
                  <a:srgbClr val="CCCCCC"/>
                </a:solidFill>
                <a:latin typeface="Lato Black"/>
                <a:ea typeface="Lato Black"/>
                <a:cs typeface="Lato Black"/>
                <a:sym typeface="Lato Black"/>
              </a:rPr>
              <a:t>generalize to the broader community of data scientists?</a:t>
            </a:r>
            <a:endParaRPr sz="1500">
              <a:solidFill>
                <a:srgbClr val="CCCCCC"/>
              </a:solidFill>
              <a:latin typeface="Lato Black"/>
              <a:ea typeface="Lato Black"/>
              <a:cs typeface="Lato Black"/>
              <a:sym typeface="Lato Black"/>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123"/>
        <p:cNvGrpSpPr/>
        <p:nvPr/>
      </p:nvGrpSpPr>
      <p:grpSpPr>
        <a:xfrm>
          <a:off x="0" y="0"/>
          <a:ext cx="0" cy="0"/>
          <a:chOff x="0" y="0"/>
          <a:chExt cx="0" cy="0"/>
        </a:xfrm>
      </p:grpSpPr>
      <p:sp>
        <p:nvSpPr>
          <p:cNvPr id="124" name="Google Shape;124;p16"/>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Study Methodology</a:t>
            </a:r>
            <a:endParaRPr sz="2500" b="1">
              <a:solidFill>
                <a:srgbClr val="33B8C6"/>
              </a:solidFill>
              <a:latin typeface="Lato"/>
              <a:ea typeface="Lato"/>
              <a:cs typeface="Lato"/>
              <a:sym typeface="Lato"/>
            </a:endParaRPr>
          </a:p>
        </p:txBody>
      </p:sp>
      <p:cxnSp>
        <p:nvCxnSpPr>
          <p:cNvPr id="125" name="Google Shape;125;p16"/>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126" name="Google Shape;126;p16"/>
          <p:cNvSpPr/>
          <p:nvPr/>
        </p:nvSpPr>
        <p:spPr>
          <a:xfrm>
            <a:off x="486975" y="823100"/>
            <a:ext cx="3475500" cy="3977400"/>
          </a:xfrm>
          <a:prstGeom prst="roundRect">
            <a:avLst>
              <a:gd name="adj" fmla="val 38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Study 1: Observational Study</a:t>
            </a:r>
            <a:endParaRPr sz="1500">
              <a:solidFill>
                <a:srgbClr val="B7B7B7"/>
              </a:solidFill>
              <a:latin typeface="Lato"/>
              <a:ea typeface="Lato"/>
              <a:cs typeface="Lato"/>
              <a:sym typeface="Lato"/>
            </a:endParaRPr>
          </a:p>
        </p:txBody>
      </p:sp>
      <p:sp>
        <p:nvSpPr>
          <p:cNvPr id="127" name="Google Shape;127;p16"/>
          <p:cNvSpPr/>
          <p:nvPr/>
        </p:nvSpPr>
        <p:spPr>
          <a:xfrm>
            <a:off x="5052350" y="823100"/>
            <a:ext cx="3632700" cy="3977400"/>
          </a:xfrm>
          <a:prstGeom prst="roundRect">
            <a:avLst>
              <a:gd name="adj" fmla="val 38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Study 2: Survey Validation</a:t>
            </a:r>
            <a:endParaRPr sz="1500">
              <a:solidFill>
                <a:srgbClr val="B7B7B7"/>
              </a:solidFill>
              <a:latin typeface="Lato"/>
              <a:ea typeface="Lato"/>
              <a:cs typeface="Lato"/>
              <a:sym typeface="Lato"/>
            </a:endParaRPr>
          </a:p>
        </p:txBody>
      </p:sp>
      <p:pic>
        <p:nvPicPr>
          <p:cNvPr id="128" name="Google Shape;128;p16"/>
          <p:cNvPicPr preferRelativeResize="0"/>
          <p:nvPr/>
        </p:nvPicPr>
        <p:blipFill rotWithShape="1">
          <a:blip r:embed="rId3">
            <a:alphaModFix amt="75000"/>
          </a:blip>
          <a:srcRect l="10614" t="11691" r="12415" b="17661"/>
          <a:stretch/>
        </p:blipFill>
        <p:spPr>
          <a:xfrm>
            <a:off x="4320689" y="1362100"/>
            <a:ext cx="500108" cy="494850"/>
          </a:xfrm>
          <a:prstGeom prst="rect">
            <a:avLst/>
          </a:prstGeom>
          <a:noFill/>
          <a:ln>
            <a:noFill/>
          </a:ln>
        </p:spPr>
      </p:pic>
      <p:pic>
        <p:nvPicPr>
          <p:cNvPr id="129" name="Google Shape;129;p16"/>
          <p:cNvPicPr preferRelativeResize="0"/>
          <p:nvPr/>
        </p:nvPicPr>
        <p:blipFill>
          <a:blip r:embed="rId4">
            <a:alphaModFix amt="70000"/>
          </a:blip>
          <a:stretch>
            <a:fillRect/>
          </a:stretch>
        </p:blipFill>
        <p:spPr>
          <a:xfrm>
            <a:off x="4211750" y="2379213"/>
            <a:ext cx="717976" cy="454037"/>
          </a:xfrm>
          <a:prstGeom prst="rect">
            <a:avLst/>
          </a:prstGeom>
          <a:noFill/>
          <a:ln>
            <a:noFill/>
          </a:ln>
        </p:spPr>
      </p:pic>
      <p:pic>
        <p:nvPicPr>
          <p:cNvPr id="130" name="Google Shape;130;p16"/>
          <p:cNvPicPr preferRelativeResize="0"/>
          <p:nvPr/>
        </p:nvPicPr>
        <p:blipFill>
          <a:blip r:embed="rId5">
            <a:alphaModFix amt="75000"/>
          </a:blip>
          <a:stretch>
            <a:fillRect/>
          </a:stretch>
        </p:blipFill>
        <p:spPr>
          <a:xfrm>
            <a:off x="4238037" y="3477726"/>
            <a:ext cx="670750" cy="670750"/>
          </a:xfrm>
          <a:prstGeom prst="rect">
            <a:avLst/>
          </a:prstGeom>
          <a:noFill/>
          <a:ln>
            <a:noFill/>
          </a:ln>
        </p:spPr>
      </p:pic>
      <p:sp>
        <p:nvSpPr>
          <p:cNvPr id="131" name="Google Shape;131;p16"/>
          <p:cNvSpPr txBox="1"/>
          <p:nvPr/>
        </p:nvSpPr>
        <p:spPr>
          <a:xfrm>
            <a:off x="483925" y="1362100"/>
            <a:ext cx="3127800" cy="4203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0"/>
              </a:spcAft>
              <a:buNone/>
            </a:pPr>
            <a:r>
              <a:rPr lang="en" sz="1600">
                <a:solidFill>
                  <a:srgbClr val="B7B7B7"/>
                </a:solidFill>
                <a:latin typeface="Lato"/>
                <a:ea typeface="Lato"/>
                <a:cs typeface="Lato"/>
                <a:sym typeface="Lato"/>
              </a:rPr>
              <a:t>Observe how data scientists engage with LLMs for tasks</a:t>
            </a:r>
            <a:endParaRPr sz="1600">
              <a:solidFill>
                <a:srgbClr val="B7B7B7"/>
              </a:solidFill>
              <a:latin typeface="Lato"/>
              <a:ea typeface="Lato"/>
              <a:cs typeface="Lato"/>
              <a:sym typeface="Lato"/>
            </a:endParaRPr>
          </a:p>
        </p:txBody>
      </p:sp>
      <p:sp>
        <p:nvSpPr>
          <p:cNvPr id="132" name="Google Shape;132;p16"/>
          <p:cNvSpPr txBox="1"/>
          <p:nvPr/>
        </p:nvSpPr>
        <p:spPr>
          <a:xfrm>
            <a:off x="483925" y="2396088"/>
            <a:ext cx="2063100" cy="4203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0"/>
              </a:spcAft>
              <a:buNone/>
            </a:pPr>
            <a:r>
              <a:rPr lang="en" sz="1600">
                <a:solidFill>
                  <a:srgbClr val="B7B7B7"/>
                </a:solidFill>
                <a:latin typeface="Lato"/>
                <a:ea typeface="Lato"/>
                <a:cs typeface="Lato"/>
                <a:sym typeface="Lato"/>
              </a:rPr>
              <a:t>14 data scientists</a:t>
            </a:r>
            <a:endParaRPr sz="1600">
              <a:solidFill>
                <a:srgbClr val="B7B7B7"/>
              </a:solidFill>
              <a:latin typeface="Lato"/>
              <a:ea typeface="Lato"/>
              <a:cs typeface="Lato"/>
              <a:sym typeface="Lato"/>
            </a:endParaRPr>
          </a:p>
        </p:txBody>
      </p:sp>
      <p:sp>
        <p:nvSpPr>
          <p:cNvPr id="133" name="Google Shape;133;p16"/>
          <p:cNvSpPr txBox="1"/>
          <p:nvPr/>
        </p:nvSpPr>
        <p:spPr>
          <a:xfrm>
            <a:off x="395550" y="3414925"/>
            <a:ext cx="3397800" cy="1164900"/>
          </a:xfrm>
          <a:prstGeom prst="rect">
            <a:avLst/>
          </a:prstGeom>
          <a:noFill/>
          <a:ln>
            <a:noFill/>
          </a:ln>
        </p:spPr>
        <p:txBody>
          <a:bodyPr spcFirstLastPara="1" wrap="square" lIns="91425" tIns="91425" rIns="91425" bIns="91425" anchor="t" anchorCtr="0">
            <a:noAutofit/>
          </a:bodyPr>
          <a:lstStyle/>
          <a:p>
            <a:pPr marL="457200" lvl="0" indent="-330200" algn="l" rtl="0">
              <a:spcBef>
                <a:spcPts val="1000"/>
              </a:spcBef>
              <a:spcAft>
                <a:spcPts val="0"/>
              </a:spcAft>
              <a:buClr>
                <a:srgbClr val="B7B7B7"/>
              </a:buClr>
              <a:buSzPts val="1600"/>
              <a:buFont typeface="Lato"/>
              <a:buChar char="●"/>
            </a:pPr>
            <a:r>
              <a:rPr lang="en" sz="1600">
                <a:solidFill>
                  <a:srgbClr val="B7B7B7"/>
                </a:solidFill>
                <a:latin typeface="Lato"/>
                <a:ea typeface="Lato"/>
                <a:cs typeface="Lato"/>
                <a:sym typeface="Lato"/>
              </a:rPr>
              <a:t>Think-aloud, task-based </a:t>
            </a:r>
            <a:endParaRPr sz="1600">
              <a:solidFill>
                <a:srgbClr val="B7B7B7"/>
              </a:solidFill>
              <a:latin typeface="Lato"/>
              <a:ea typeface="Lato"/>
              <a:cs typeface="Lato"/>
              <a:sym typeface="Lato"/>
            </a:endParaRPr>
          </a:p>
          <a:p>
            <a:pPr marL="457200" lvl="0" indent="-330200" algn="l" rtl="0">
              <a:spcBef>
                <a:spcPts val="0"/>
              </a:spcBef>
              <a:spcAft>
                <a:spcPts val="0"/>
              </a:spcAft>
              <a:buClr>
                <a:srgbClr val="B7B7B7"/>
              </a:buClr>
              <a:buSzPts val="1600"/>
              <a:buFont typeface="Lato"/>
              <a:buChar char="●"/>
            </a:pPr>
            <a:r>
              <a:rPr lang="en" sz="1600">
                <a:solidFill>
                  <a:srgbClr val="B7B7B7"/>
                </a:solidFill>
                <a:latin typeface="Lato"/>
                <a:ea typeface="Lato"/>
                <a:cs typeface="Lato"/>
                <a:sym typeface="Lato"/>
              </a:rPr>
              <a:t>40–60 minutes per session</a:t>
            </a:r>
            <a:endParaRPr sz="1600">
              <a:solidFill>
                <a:srgbClr val="B7B7B7"/>
              </a:solidFill>
              <a:latin typeface="Lato"/>
              <a:ea typeface="Lato"/>
              <a:cs typeface="Lato"/>
              <a:sym typeface="Lato"/>
            </a:endParaRPr>
          </a:p>
          <a:p>
            <a:pPr marL="457200" lvl="0" indent="-330200" algn="l" rtl="0">
              <a:spcBef>
                <a:spcPts val="0"/>
              </a:spcBef>
              <a:spcAft>
                <a:spcPts val="0"/>
              </a:spcAft>
              <a:buClr>
                <a:srgbClr val="B7B7B7"/>
              </a:buClr>
              <a:buSzPts val="1600"/>
              <a:buFont typeface="Lato"/>
              <a:buChar char="●"/>
            </a:pPr>
            <a:r>
              <a:rPr lang="en" sz="1600">
                <a:solidFill>
                  <a:srgbClr val="B7B7B7"/>
                </a:solidFill>
                <a:latin typeface="Lato"/>
                <a:ea typeface="Lato"/>
                <a:cs typeface="Lato"/>
                <a:sym typeface="Lato"/>
              </a:rPr>
              <a:t>Qualitative analysis</a:t>
            </a:r>
            <a:endParaRPr sz="1600">
              <a:solidFill>
                <a:srgbClr val="B7B7B7"/>
              </a:solidFill>
              <a:latin typeface="Lato"/>
              <a:ea typeface="Lato"/>
              <a:cs typeface="Lato"/>
              <a:sym typeface="Lato"/>
            </a:endParaRPr>
          </a:p>
        </p:txBody>
      </p:sp>
      <p:sp>
        <p:nvSpPr>
          <p:cNvPr id="134" name="Google Shape;134;p16"/>
          <p:cNvSpPr txBox="1"/>
          <p:nvPr/>
        </p:nvSpPr>
        <p:spPr>
          <a:xfrm>
            <a:off x="5141945" y="1285900"/>
            <a:ext cx="3127800" cy="4203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0"/>
              </a:spcAft>
              <a:buNone/>
            </a:pPr>
            <a:r>
              <a:rPr lang="en" sz="1600">
                <a:solidFill>
                  <a:srgbClr val="B7B7B7"/>
                </a:solidFill>
                <a:latin typeface="Lato"/>
                <a:ea typeface="Lato"/>
                <a:cs typeface="Lato"/>
                <a:sym typeface="Lato"/>
              </a:rPr>
              <a:t>Validate the generalizability of qualitative findings with broader community of data scientists</a:t>
            </a:r>
            <a:endParaRPr sz="1600">
              <a:solidFill>
                <a:srgbClr val="B7B7B7"/>
              </a:solidFill>
              <a:latin typeface="Lato"/>
              <a:ea typeface="Lato"/>
              <a:cs typeface="Lato"/>
              <a:sym typeface="Lato"/>
            </a:endParaRPr>
          </a:p>
        </p:txBody>
      </p:sp>
      <p:sp>
        <p:nvSpPr>
          <p:cNvPr id="135" name="Google Shape;135;p16"/>
          <p:cNvSpPr txBox="1"/>
          <p:nvPr/>
        </p:nvSpPr>
        <p:spPr>
          <a:xfrm>
            <a:off x="5218145" y="2396088"/>
            <a:ext cx="2063100" cy="4203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0"/>
              </a:spcAft>
              <a:buNone/>
            </a:pPr>
            <a:r>
              <a:rPr lang="en" sz="1600">
                <a:solidFill>
                  <a:srgbClr val="B7B7B7"/>
                </a:solidFill>
                <a:latin typeface="Lato"/>
                <a:ea typeface="Lato"/>
                <a:cs typeface="Lato"/>
                <a:sym typeface="Lato"/>
              </a:rPr>
              <a:t>114 data scientists</a:t>
            </a:r>
            <a:endParaRPr sz="1600">
              <a:solidFill>
                <a:srgbClr val="B7B7B7"/>
              </a:solidFill>
              <a:latin typeface="Lato"/>
              <a:ea typeface="Lato"/>
              <a:cs typeface="Lato"/>
              <a:sym typeface="Lato"/>
            </a:endParaRPr>
          </a:p>
        </p:txBody>
      </p:sp>
      <p:sp>
        <p:nvSpPr>
          <p:cNvPr id="136" name="Google Shape;136;p16"/>
          <p:cNvSpPr txBox="1"/>
          <p:nvPr/>
        </p:nvSpPr>
        <p:spPr>
          <a:xfrm>
            <a:off x="5053569" y="3414925"/>
            <a:ext cx="3603455" cy="1164900"/>
          </a:xfrm>
          <a:prstGeom prst="rect">
            <a:avLst/>
          </a:prstGeom>
          <a:noFill/>
          <a:ln>
            <a:noFill/>
          </a:ln>
        </p:spPr>
        <p:txBody>
          <a:bodyPr spcFirstLastPara="1" wrap="square" lIns="91425" tIns="91425" rIns="91425" bIns="91425" anchor="t" anchorCtr="0">
            <a:noAutofit/>
          </a:bodyPr>
          <a:lstStyle/>
          <a:p>
            <a:pPr marL="457200" lvl="0" indent="-330200" algn="l" rtl="0">
              <a:spcBef>
                <a:spcPts val="1000"/>
              </a:spcBef>
              <a:spcAft>
                <a:spcPts val="0"/>
              </a:spcAft>
              <a:buClr>
                <a:srgbClr val="B7B7B7"/>
              </a:buClr>
              <a:buSzPts val="1600"/>
              <a:buFont typeface="Lato"/>
              <a:buChar char="●"/>
            </a:pPr>
            <a:r>
              <a:rPr lang="en" sz="1600">
                <a:solidFill>
                  <a:srgbClr val="B7B7B7"/>
                </a:solidFill>
                <a:latin typeface="Lato"/>
                <a:ea typeface="Lato"/>
                <a:cs typeface="Lato"/>
                <a:sym typeface="Lato"/>
              </a:rPr>
              <a:t>Online survey</a:t>
            </a:r>
            <a:endParaRPr sz="1600">
              <a:solidFill>
                <a:srgbClr val="B7B7B7"/>
              </a:solidFill>
              <a:latin typeface="Lato"/>
              <a:ea typeface="Lato"/>
              <a:cs typeface="Lato"/>
              <a:sym typeface="Lato"/>
            </a:endParaRPr>
          </a:p>
          <a:p>
            <a:pPr marL="457200" lvl="0" indent="-330200" algn="l" rtl="0">
              <a:spcBef>
                <a:spcPts val="0"/>
              </a:spcBef>
              <a:spcAft>
                <a:spcPts val="0"/>
              </a:spcAft>
              <a:buClr>
                <a:srgbClr val="B7B7B7"/>
              </a:buClr>
              <a:buSzPts val="1600"/>
              <a:buFont typeface="Lato"/>
              <a:buChar char="●"/>
            </a:pPr>
            <a:r>
              <a:rPr lang="en" sz="1600">
                <a:solidFill>
                  <a:srgbClr val="B7B7B7"/>
                </a:solidFill>
                <a:latin typeface="Lato"/>
                <a:ea typeface="Lato"/>
                <a:cs typeface="Lato"/>
                <a:sym typeface="Lato"/>
              </a:rPr>
              <a:t>8 questions</a:t>
            </a:r>
            <a:endParaRPr sz="1600">
              <a:solidFill>
                <a:srgbClr val="B7B7B7"/>
              </a:solidFill>
              <a:latin typeface="Lato"/>
              <a:ea typeface="Lato"/>
              <a:cs typeface="Lato"/>
              <a:sym typeface="Lato"/>
            </a:endParaRPr>
          </a:p>
          <a:p>
            <a:pPr marL="457200" lvl="0" indent="-330200" algn="l" rtl="0">
              <a:spcBef>
                <a:spcPts val="0"/>
              </a:spcBef>
              <a:spcAft>
                <a:spcPts val="0"/>
              </a:spcAft>
              <a:buClr>
                <a:srgbClr val="B7B7B7"/>
              </a:buClr>
              <a:buSzPts val="1600"/>
              <a:buFont typeface="Lato"/>
              <a:buChar char="●"/>
            </a:pPr>
            <a:r>
              <a:rPr lang="en" sz="1600">
                <a:solidFill>
                  <a:srgbClr val="B7B7B7"/>
                </a:solidFill>
                <a:latin typeface="Lato"/>
                <a:ea typeface="Lato"/>
                <a:cs typeface="Lato"/>
                <a:sym typeface="Lato"/>
              </a:rPr>
              <a:t>5-point Likert scale</a:t>
            </a:r>
            <a:endParaRPr sz="1600">
              <a:solidFill>
                <a:srgbClr val="B7B7B7"/>
              </a:solidFill>
              <a:latin typeface="Lato"/>
              <a:ea typeface="Lato"/>
              <a:cs typeface="Lato"/>
              <a:sym typeface="Lato"/>
            </a:endParaRPr>
          </a:p>
          <a:p>
            <a:pPr marL="914400" lvl="1" indent="-304800" algn="l" rtl="0">
              <a:spcBef>
                <a:spcPts val="0"/>
              </a:spcBef>
              <a:spcAft>
                <a:spcPts val="0"/>
              </a:spcAft>
              <a:buClr>
                <a:srgbClr val="B7B7B7"/>
              </a:buClr>
              <a:buSzPts val="1200"/>
              <a:buFont typeface="Lato"/>
              <a:buChar char="○"/>
            </a:pPr>
            <a:r>
              <a:rPr lang="en" sz="1200">
                <a:solidFill>
                  <a:srgbClr val="B7B7B7"/>
                </a:solidFill>
                <a:latin typeface="Lato"/>
                <a:ea typeface="Lato"/>
                <a:cs typeface="Lato"/>
                <a:sym typeface="Lato"/>
              </a:rPr>
              <a:t>strongly disagree to strongly agree</a:t>
            </a:r>
            <a:endParaRPr sz="1200">
              <a:solidFill>
                <a:srgbClr val="B7B7B7"/>
              </a:solidFill>
              <a:latin typeface="Lato"/>
              <a:ea typeface="Lato"/>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3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140"/>
        <p:cNvGrpSpPr/>
        <p:nvPr/>
      </p:nvGrpSpPr>
      <p:grpSpPr>
        <a:xfrm>
          <a:off x="0" y="0"/>
          <a:ext cx="0" cy="0"/>
          <a:chOff x="0" y="0"/>
          <a:chExt cx="0" cy="0"/>
        </a:xfrm>
      </p:grpSpPr>
      <p:sp>
        <p:nvSpPr>
          <p:cNvPr id="141" name="Google Shape;141;p17"/>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Study 1: Observational Study</a:t>
            </a:r>
            <a:endParaRPr sz="2500" b="1">
              <a:solidFill>
                <a:srgbClr val="33B8C6"/>
              </a:solidFill>
              <a:latin typeface="Lato"/>
              <a:ea typeface="Lato"/>
              <a:cs typeface="Lato"/>
              <a:sym typeface="Lato"/>
            </a:endParaRPr>
          </a:p>
        </p:txBody>
      </p:sp>
      <p:cxnSp>
        <p:nvCxnSpPr>
          <p:cNvPr id="142" name="Google Shape;142;p17"/>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143" name="Google Shape;143;p17"/>
          <p:cNvSpPr/>
          <p:nvPr/>
        </p:nvSpPr>
        <p:spPr>
          <a:xfrm>
            <a:off x="139875" y="823100"/>
            <a:ext cx="4354500" cy="3977400"/>
          </a:xfrm>
          <a:prstGeom prst="roundRect">
            <a:avLst>
              <a:gd name="adj" fmla="val 38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Study Tasks</a:t>
            </a:r>
            <a:endParaRPr sz="18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18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1800" b="1">
              <a:solidFill>
                <a:srgbClr val="33B8C6"/>
              </a:solidFill>
              <a:latin typeface="Lato"/>
              <a:ea typeface="Lato"/>
              <a:cs typeface="Lato"/>
              <a:sym typeface="Lato"/>
            </a:endParaRPr>
          </a:p>
        </p:txBody>
      </p:sp>
      <p:sp>
        <p:nvSpPr>
          <p:cNvPr id="144" name="Google Shape;144;p17"/>
          <p:cNvSpPr txBox="1"/>
          <p:nvPr/>
        </p:nvSpPr>
        <p:spPr>
          <a:xfrm>
            <a:off x="231075" y="1331900"/>
            <a:ext cx="4172100" cy="34686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0"/>
              </a:spcAft>
              <a:buNone/>
            </a:pPr>
            <a:r>
              <a:rPr lang="en" sz="1600" b="1">
                <a:solidFill>
                  <a:srgbClr val="CCCCCC"/>
                </a:solidFill>
                <a:latin typeface="Lato"/>
                <a:ea typeface="Lato"/>
                <a:cs typeface="Lato"/>
                <a:sym typeface="Lato"/>
              </a:rPr>
              <a:t>T1: Datetime Typecast</a:t>
            </a:r>
            <a:r>
              <a:rPr lang="en" sz="1600">
                <a:solidFill>
                  <a:srgbClr val="B7B7B7"/>
                </a:solidFill>
                <a:latin typeface="Lato"/>
                <a:ea typeface="Lato"/>
                <a:cs typeface="Lato"/>
                <a:sym typeface="Lato"/>
              </a:rPr>
              <a:t> </a:t>
            </a:r>
            <a:r>
              <a:rPr lang="en" sz="1800">
                <a:solidFill>
                  <a:srgbClr val="B7B7B7"/>
                </a:solidFill>
                <a:latin typeface="Lato"/>
                <a:ea typeface="Lato"/>
                <a:cs typeface="Lato"/>
                <a:sym typeface="Lato"/>
              </a:rPr>
              <a:t>(</a:t>
            </a:r>
            <a:r>
              <a:rPr lang="en" sz="1600">
                <a:solidFill>
                  <a:srgbClr val="B7B7B7"/>
                </a:solidFill>
                <a:latin typeface="Lato"/>
                <a:ea typeface="Lato"/>
                <a:cs typeface="Lato"/>
                <a:sym typeface="Lato"/>
              </a:rPr>
              <a:t>with an atypical format)</a:t>
            </a:r>
            <a:endParaRPr sz="1600">
              <a:solidFill>
                <a:srgbClr val="B7B7B7"/>
              </a:solidFill>
              <a:latin typeface="Lato"/>
              <a:ea typeface="Lato"/>
              <a:cs typeface="Lato"/>
              <a:sym typeface="Lato"/>
            </a:endParaRPr>
          </a:p>
          <a:p>
            <a:pPr marL="0" lvl="0" indent="0" algn="l" rtl="0">
              <a:spcBef>
                <a:spcPts val="1000"/>
              </a:spcBef>
              <a:spcAft>
                <a:spcPts val="0"/>
              </a:spcAft>
              <a:buNone/>
            </a:pPr>
            <a:endParaRPr sz="1000">
              <a:solidFill>
                <a:srgbClr val="B7B7B7"/>
              </a:solidFill>
              <a:latin typeface="Lato"/>
              <a:ea typeface="Lato"/>
              <a:cs typeface="Lato"/>
              <a:sym typeface="Lato"/>
            </a:endParaRPr>
          </a:p>
          <a:p>
            <a:pPr marL="0" lvl="0" indent="0" algn="l" rtl="0">
              <a:spcBef>
                <a:spcPts val="1000"/>
              </a:spcBef>
              <a:spcAft>
                <a:spcPts val="0"/>
              </a:spcAft>
              <a:buNone/>
            </a:pPr>
            <a:r>
              <a:rPr lang="en" sz="1600" b="1">
                <a:solidFill>
                  <a:srgbClr val="CCCCCC"/>
                </a:solidFill>
                <a:latin typeface="Lato"/>
                <a:ea typeface="Lato"/>
                <a:cs typeface="Lato"/>
                <a:sym typeface="Lato"/>
              </a:rPr>
              <a:t>T2: Split using Delimiter </a:t>
            </a:r>
            <a:r>
              <a:rPr lang="en" sz="1600">
                <a:solidFill>
                  <a:srgbClr val="B7B7B7"/>
                </a:solidFill>
                <a:latin typeface="Lato"/>
                <a:ea typeface="Lato"/>
                <a:cs typeface="Lato"/>
                <a:sym typeface="Lato"/>
              </a:rPr>
              <a:t>(in a column with heterogeneously formatted values) </a:t>
            </a:r>
            <a:endParaRPr sz="1600">
              <a:solidFill>
                <a:srgbClr val="B7B7B7"/>
              </a:solidFill>
              <a:latin typeface="Lato"/>
              <a:ea typeface="Lato"/>
              <a:cs typeface="Lato"/>
              <a:sym typeface="Lato"/>
            </a:endParaRPr>
          </a:p>
          <a:p>
            <a:pPr marL="0" lvl="0" indent="0" algn="l" rtl="0">
              <a:spcBef>
                <a:spcPts val="1000"/>
              </a:spcBef>
              <a:spcAft>
                <a:spcPts val="0"/>
              </a:spcAft>
              <a:buNone/>
            </a:pPr>
            <a:endParaRPr sz="1000">
              <a:solidFill>
                <a:srgbClr val="B7B7B7"/>
              </a:solidFill>
              <a:latin typeface="Lato"/>
              <a:ea typeface="Lato"/>
              <a:cs typeface="Lato"/>
              <a:sym typeface="Lato"/>
            </a:endParaRPr>
          </a:p>
          <a:p>
            <a:pPr marL="0" lvl="0" indent="0" algn="l" rtl="0">
              <a:spcBef>
                <a:spcPts val="1000"/>
              </a:spcBef>
              <a:spcAft>
                <a:spcPts val="0"/>
              </a:spcAft>
              <a:buNone/>
            </a:pPr>
            <a:r>
              <a:rPr lang="en" sz="1600" b="1">
                <a:solidFill>
                  <a:srgbClr val="CCCCCC"/>
                </a:solidFill>
                <a:latin typeface="Lato"/>
                <a:ea typeface="Lato"/>
                <a:cs typeface="Lato"/>
                <a:sym typeface="Lato"/>
              </a:rPr>
              <a:t>T3: Feature Engineering </a:t>
            </a:r>
            <a:r>
              <a:rPr lang="en" sz="1600">
                <a:solidFill>
                  <a:srgbClr val="B7B7B7"/>
                </a:solidFill>
                <a:latin typeface="Lato"/>
                <a:ea typeface="Lato"/>
                <a:cs typeface="Lato"/>
                <a:sym typeface="Lato"/>
              </a:rPr>
              <a:t>(deriving a feature and selecting predictors)</a:t>
            </a:r>
            <a:endParaRPr sz="1600">
              <a:solidFill>
                <a:srgbClr val="B7B7B7"/>
              </a:solidFill>
              <a:latin typeface="Lato"/>
              <a:ea typeface="Lato"/>
              <a:cs typeface="Lato"/>
              <a:sym typeface="Lato"/>
            </a:endParaRPr>
          </a:p>
          <a:p>
            <a:pPr marL="0" lvl="0" indent="0" algn="l" rtl="0">
              <a:spcBef>
                <a:spcPts val="1000"/>
              </a:spcBef>
              <a:spcAft>
                <a:spcPts val="0"/>
              </a:spcAft>
              <a:buNone/>
            </a:pPr>
            <a:endParaRPr sz="1000">
              <a:solidFill>
                <a:srgbClr val="B7B7B7"/>
              </a:solidFill>
              <a:latin typeface="Lato"/>
              <a:ea typeface="Lato"/>
              <a:cs typeface="Lato"/>
              <a:sym typeface="Lato"/>
            </a:endParaRPr>
          </a:p>
          <a:p>
            <a:pPr marL="0" lvl="0" indent="0" algn="l" rtl="0">
              <a:spcBef>
                <a:spcPts val="1000"/>
              </a:spcBef>
              <a:spcAft>
                <a:spcPts val="0"/>
              </a:spcAft>
              <a:buNone/>
            </a:pPr>
            <a:r>
              <a:rPr lang="en" sz="1600" b="1">
                <a:solidFill>
                  <a:srgbClr val="CCCCCC"/>
                </a:solidFill>
                <a:latin typeface="Lato"/>
                <a:ea typeface="Lato"/>
                <a:cs typeface="Lato"/>
                <a:sym typeface="Lato"/>
              </a:rPr>
              <a:t>T4: Visualization </a:t>
            </a:r>
            <a:r>
              <a:rPr lang="en" sz="1600">
                <a:solidFill>
                  <a:srgbClr val="B7B7B7"/>
                </a:solidFill>
                <a:latin typeface="Lato"/>
                <a:ea typeface="Lato"/>
                <a:cs typeface="Lato"/>
                <a:sym typeface="Lato"/>
              </a:rPr>
              <a:t>(heatmap plotting) </a:t>
            </a:r>
            <a:endParaRPr sz="1600">
              <a:solidFill>
                <a:srgbClr val="B7B7B7"/>
              </a:solidFill>
              <a:latin typeface="Lato"/>
              <a:ea typeface="Lato"/>
              <a:cs typeface="Lato"/>
              <a:sym typeface="Lato"/>
            </a:endParaRPr>
          </a:p>
        </p:txBody>
      </p:sp>
      <p:sp>
        <p:nvSpPr>
          <p:cNvPr id="145" name="Google Shape;145;p17"/>
          <p:cNvSpPr/>
          <p:nvPr/>
        </p:nvSpPr>
        <p:spPr>
          <a:xfrm>
            <a:off x="4645450" y="1288500"/>
            <a:ext cx="4268100" cy="2566500"/>
          </a:xfrm>
          <a:prstGeom prst="roundRect">
            <a:avLst>
              <a:gd name="adj" fmla="val 38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Time Allocation</a:t>
            </a:r>
            <a:endParaRPr sz="18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18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1800" b="1">
              <a:solidFill>
                <a:srgbClr val="33B8C6"/>
              </a:solidFill>
              <a:latin typeface="Lato"/>
              <a:ea typeface="Lato"/>
              <a:cs typeface="Lato"/>
              <a:sym typeface="Lato"/>
            </a:endParaRPr>
          </a:p>
        </p:txBody>
      </p:sp>
      <p:sp>
        <p:nvSpPr>
          <p:cNvPr id="146" name="Google Shape;146;p17"/>
          <p:cNvSpPr txBox="1"/>
          <p:nvPr/>
        </p:nvSpPr>
        <p:spPr>
          <a:xfrm>
            <a:off x="4788525" y="1991075"/>
            <a:ext cx="888000" cy="5694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2500" dirty="0">
                <a:solidFill>
                  <a:srgbClr val="33B8C6"/>
                </a:solidFill>
                <a:latin typeface="Lato Black"/>
                <a:ea typeface="Lato Black"/>
                <a:cs typeface="Lato Black"/>
                <a:sym typeface="Lato Black"/>
              </a:rPr>
              <a:t>64%</a:t>
            </a:r>
            <a:endParaRPr dirty="0">
              <a:latin typeface="Lato Black"/>
              <a:ea typeface="Lato Black"/>
              <a:cs typeface="Lato Black"/>
              <a:sym typeface="Lato Black"/>
            </a:endParaRPr>
          </a:p>
        </p:txBody>
      </p:sp>
      <p:sp>
        <p:nvSpPr>
          <p:cNvPr id="147" name="Google Shape;147;p17"/>
          <p:cNvSpPr txBox="1"/>
          <p:nvPr/>
        </p:nvSpPr>
        <p:spPr>
          <a:xfrm>
            <a:off x="4788525" y="2571750"/>
            <a:ext cx="888000" cy="5694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2500" dirty="0">
                <a:solidFill>
                  <a:srgbClr val="33B8C6"/>
                </a:solidFill>
                <a:latin typeface="Lato Black"/>
                <a:ea typeface="Lato Black"/>
                <a:cs typeface="Lato Black"/>
                <a:sym typeface="Lato Black"/>
              </a:rPr>
              <a:t>27%</a:t>
            </a:r>
            <a:endParaRPr dirty="0">
              <a:latin typeface="Lato Black"/>
              <a:ea typeface="Lato Black"/>
              <a:cs typeface="Lato Black"/>
              <a:sym typeface="Lato Black"/>
            </a:endParaRPr>
          </a:p>
        </p:txBody>
      </p:sp>
      <p:sp>
        <p:nvSpPr>
          <p:cNvPr id="148" name="Google Shape;148;p17"/>
          <p:cNvSpPr txBox="1"/>
          <p:nvPr/>
        </p:nvSpPr>
        <p:spPr>
          <a:xfrm>
            <a:off x="4788525" y="3129875"/>
            <a:ext cx="888000" cy="5694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2500" dirty="0">
                <a:solidFill>
                  <a:srgbClr val="33B8C6"/>
                </a:solidFill>
                <a:latin typeface="Lato Black"/>
                <a:ea typeface="Lato Black"/>
                <a:cs typeface="Lato Black"/>
                <a:sym typeface="Lato Black"/>
              </a:rPr>
              <a:t>9%</a:t>
            </a:r>
            <a:endParaRPr dirty="0">
              <a:latin typeface="Lato Black"/>
              <a:ea typeface="Lato Black"/>
              <a:cs typeface="Lato Black"/>
              <a:sym typeface="Lato Black"/>
            </a:endParaRPr>
          </a:p>
        </p:txBody>
      </p:sp>
      <p:sp>
        <p:nvSpPr>
          <p:cNvPr id="149" name="Google Shape;149;p17"/>
          <p:cNvSpPr txBox="1"/>
          <p:nvPr/>
        </p:nvSpPr>
        <p:spPr>
          <a:xfrm>
            <a:off x="5676525" y="1895225"/>
            <a:ext cx="3000000" cy="461700"/>
          </a:xfrm>
          <a:prstGeom prst="rect">
            <a:avLst/>
          </a:prstGeom>
          <a:noFill/>
          <a:ln>
            <a:noFill/>
          </a:ln>
        </p:spPr>
        <p:txBody>
          <a:bodyPr spcFirstLastPara="1" wrap="square" lIns="91425" tIns="91425" rIns="91425" bIns="91425" anchor="t" anchorCtr="0">
            <a:spAutoFit/>
          </a:bodyPr>
          <a:lstStyle/>
          <a:p>
            <a:pPr marL="0" lvl="0" indent="0" algn="l" rtl="0">
              <a:spcBef>
                <a:spcPts val="1000"/>
              </a:spcBef>
              <a:spcAft>
                <a:spcPts val="0"/>
              </a:spcAft>
              <a:buNone/>
            </a:pPr>
            <a:r>
              <a:rPr lang="en" sz="1800">
                <a:solidFill>
                  <a:srgbClr val="CCCCCC"/>
                </a:solidFill>
                <a:latin typeface="Lato Black"/>
                <a:ea typeface="Lato Black"/>
                <a:cs typeface="Lato Black"/>
                <a:sym typeface="Lato Black"/>
              </a:rPr>
              <a:t>Prompt Preparation</a:t>
            </a:r>
            <a:endParaRPr sz="1600">
              <a:solidFill>
                <a:srgbClr val="CCCCCC"/>
              </a:solidFill>
              <a:latin typeface="Lato Black"/>
              <a:ea typeface="Lato Black"/>
              <a:cs typeface="Lato Black"/>
              <a:sym typeface="Lato Black"/>
            </a:endParaRPr>
          </a:p>
        </p:txBody>
      </p:sp>
      <p:sp>
        <p:nvSpPr>
          <p:cNvPr id="150" name="Google Shape;150;p17"/>
          <p:cNvSpPr txBox="1"/>
          <p:nvPr/>
        </p:nvSpPr>
        <p:spPr>
          <a:xfrm>
            <a:off x="5676525" y="2490503"/>
            <a:ext cx="3000000" cy="461700"/>
          </a:xfrm>
          <a:prstGeom prst="rect">
            <a:avLst/>
          </a:prstGeom>
          <a:noFill/>
          <a:ln>
            <a:noFill/>
          </a:ln>
        </p:spPr>
        <p:txBody>
          <a:bodyPr spcFirstLastPara="1" wrap="square" lIns="91425" tIns="91425" rIns="91425" bIns="91425" anchor="t" anchorCtr="0">
            <a:spAutoFit/>
          </a:bodyPr>
          <a:lstStyle/>
          <a:p>
            <a:pPr marL="0" lvl="0" indent="0" algn="l" rtl="0">
              <a:spcBef>
                <a:spcPts val="1000"/>
              </a:spcBef>
              <a:spcAft>
                <a:spcPts val="0"/>
              </a:spcAft>
              <a:buNone/>
            </a:pPr>
            <a:r>
              <a:rPr lang="en" sz="1800" dirty="0">
                <a:solidFill>
                  <a:srgbClr val="CCCCCC"/>
                </a:solidFill>
                <a:latin typeface="Lato Black"/>
                <a:ea typeface="Lato Black"/>
                <a:cs typeface="Lato Black"/>
                <a:sym typeface="Lato Black"/>
              </a:rPr>
              <a:t>Code Adaptation</a:t>
            </a:r>
            <a:endParaRPr sz="1600" dirty="0">
              <a:solidFill>
                <a:srgbClr val="CCCCCC"/>
              </a:solidFill>
              <a:latin typeface="Lato Black"/>
              <a:ea typeface="Lato Black"/>
              <a:cs typeface="Lato Black"/>
              <a:sym typeface="Lato Black"/>
            </a:endParaRPr>
          </a:p>
        </p:txBody>
      </p:sp>
      <p:sp>
        <p:nvSpPr>
          <p:cNvPr id="151" name="Google Shape;151;p17"/>
          <p:cNvSpPr txBox="1"/>
          <p:nvPr/>
        </p:nvSpPr>
        <p:spPr>
          <a:xfrm>
            <a:off x="5676525" y="3034025"/>
            <a:ext cx="3000000" cy="461700"/>
          </a:xfrm>
          <a:prstGeom prst="rect">
            <a:avLst/>
          </a:prstGeom>
          <a:noFill/>
          <a:ln>
            <a:noFill/>
          </a:ln>
        </p:spPr>
        <p:txBody>
          <a:bodyPr spcFirstLastPara="1" wrap="square" lIns="91425" tIns="91425" rIns="91425" bIns="91425" anchor="t" anchorCtr="0">
            <a:spAutoFit/>
          </a:bodyPr>
          <a:lstStyle/>
          <a:p>
            <a:pPr marL="0" lvl="0" indent="0" algn="l" rtl="0">
              <a:spcBef>
                <a:spcPts val="1000"/>
              </a:spcBef>
              <a:spcAft>
                <a:spcPts val="0"/>
              </a:spcAft>
              <a:buNone/>
            </a:pPr>
            <a:r>
              <a:rPr lang="en" sz="1800">
                <a:solidFill>
                  <a:srgbClr val="CCCCCC"/>
                </a:solidFill>
                <a:latin typeface="Lato Black"/>
                <a:ea typeface="Lato Black"/>
                <a:cs typeface="Lato Black"/>
                <a:sym typeface="Lato Black"/>
              </a:rPr>
              <a:t>Validation</a:t>
            </a:r>
            <a:endParaRPr sz="1600">
              <a:solidFill>
                <a:srgbClr val="CCCCCC"/>
              </a:solidFill>
              <a:latin typeface="Lato Black"/>
              <a:ea typeface="Lato Black"/>
              <a:cs typeface="Lato Black"/>
              <a:sym typeface="Lato Black"/>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155"/>
        <p:cNvGrpSpPr/>
        <p:nvPr/>
      </p:nvGrpSpPr>
      <p:grpSpPr>
        <a:xfrm>
          <a:off x="0" y="0"/>
          <a:ext cx="0" cy="0"/>
          <a:chOff x="0" y="0"/>
          <a:chExt cx="0" cy="0"/>
        </a:xfrm>
      </p:grpSpPr>
      <p:sp>
        <p:nvSpPr>
          <p:cNvPr id="156" name="Google Shape;156;p18"/>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Key Findings: Communication Obstacles</a:t>
            </a:r>
            <a:endParaRPr sz="2500" b="1">
              <a:solidFill>
                <a:srgbClr val="33B8C6"/>
              </a:solidFill>
              <a:latin typeface="Lato"/>
              <a:ea typeface="Lato"/>
              <a:cs typeface="Lato"/>
              <a:sym typeface="Lato"/>
            </a:endParaRPr>
          </a:p>
        </p:txBody>
      </p:sp>
      <p:cxnSp>
        <p:nvCxnSpPr>
          <p:cNvPr id="157" name="Google Shape;157;p18"/>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158" name="Google Shape;158;p18"/>
          <p:cNvSpPr/>
          <p:nvPr/>
        </p:nvSpPr>
        <p:spPr>
          <a:xfrm>
            <a:off x="227950" y="684750"/>
            <a:ext cx="8685600" cy="699300"/>
          </a:xfrm>
          <a:prstGeom prst="roundRect">
            <a:avLst>
              <a:gd name="adj" fmla="val 7588"/>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14343B"/>
                </a:solidFill>
                <a:latin typeface="Lato"/>
                <a:ea typeface="Lato"/>
                <a:cs typeface="Lato"/>
                <a:sym typeface="Lato"/>
              </a:rPr>
              <a:t>Broken communications with ChatGPT derail data analysis </a:t>
            </a:r>
            <a:br>
              <a:rPr lang="en" sz="1600" b="1">
                <a:solidFill>
                  <a:srgbClr val="14343B"/>
                </a:solidFill>
                <a:latin typeface="Lato"/>
                <a:ea typeface="Lato"/>
                <a:cs typeface="Lato"/>
                <a:sym typeface="Lato"/>
              </a:rPr>
            </a:br>
            <a:endParaRPr sz="600" b="1">
              <a:solidFill>
                <a:srgbClr val="14343B"/>
              </a:solidFill>
              <a:latin typeface="Lato"/>
              <a:ea typeface="Lato"/>
              <a:cs typeface="Lato"/>
              <a:sym typeface="Lato"/>
            </a:endParaRPr>
          </a:p>
          <a:p>
            <a:pPr marL="0" lvl="0" indent="0" algn="ctr" rtl="0">
              <a:spcBef>
                <a:spcPts val="0"/>
              </a:spcBef>
              <a:spcAft>
                <a:spcPts val="0"/>
              </a:spcAft>
              <a:buNone/>
            </a:pPr>
            <a:r>
              <a:rPr lang="en" b="1">
                <a:solidFill>
                  <a:srgbClr val="FFFFFF"/>
                </a:solidFill>
                <a:latin typeface="Lato"/>
                <a:ea typeface="Lato"/>
                <a:cs typeface="Lato"/>
                <a:sym typeface="Lato"/>
              </a:rPr>
              <a:t>14/14 participants </a:t>
            </a:r>
            <a:r>
              <a:rPr lang="en">
                <a:solidFill>
                  <a:srgbClr val="FFFFFF"/>
                </a:solidFill>
                <a:latin typeface="Lato"/>
                <a:ea typeface="Lato"/>
                <a:cs typeface="Lato"/>
                <a:sym typeface="Lato"/>
              </a:rPr>
              <a:t>found it challenging to convey data context and parse LLM assumptions</a:t>
            </a:r>
            <a:endParaRPr>
              <a:solidFill>
                <a:srgbClr val="FFFFFF"/>
              </a:solidFill>
              <a:latin typeface="Lato"/>
              <a:ea typeface="Lato"/>
              <a:cs typeface="Lato"/>
              <a:sym typeface="Lato"/>
            </a:endParaRPr>
          </a:p>
        </p:txBody>
      </p:sp>
      <p:sp>
        <p:nvSpPr>
          <p:cNvPr id="159" name="Google Shape;159;p18"/>
          <p:cNvSpPr/>
          <p:nvPr/>
        </p:nvSpPr>
        <p:spPr>
          <a:xfrm>
            <a:off x="227950" y="1499400"/>
            <a:ext cx="2824500" cy="2095200"/>
          </a:xfrm>
          <a:prstGeom prst="roundRect">
            <a:avLst>
              <a:gd name="adj" fmla="val 1609"/>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Context Sharing</a:t>
            </a:r>
            <a:endParaRPr sz="17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800" b="1">
              <a:solidFill>
                <a:srgbClr val="33B8C6"/>
              </a:solidFill>
              <a:latin typeface="Lato"/>
              <a:ea typeface="Lato"/>
              <a:cs typeface="Lato"/>
              <a:sym typeface="Lato"/>
            </a:endParaRPr>
          </a:p>
          <a:p>
            <a:pPr marL="0" lvl="0" indent="0" algn="l" rtl="0">
              <a:lnSpc>
                <a:spcPct val="100000"/>
              </a:lnSpc>
              <a:spcBef>
                <a:spcPts val="0"/>
              </a:spcBef>
              <a:spcAft>
                <a:spcPts val="0"/>
              </a:spcAft>
              <a:buNone/>
            </a:pPr>
            <a:r>
              <a:rPr lang="en" sz="1500" b="1">
                <a:solidFill>
                  <a:srgbClr val="CCCCCC"/>
                </a:solidFill>
                <a:latin typeface="Lato"/>
                <a:ea typeface="Lato"/>
                <a:cs typeface="Lato"/>
                <a:sym typeface="Lato"/>
              </a:rPr>
              <a:t>10/14 participants </a:t>
            </a:r>
            <a:r>
              <a:rPr lang="en" sz="1500">
                <a:solidFill>
                  <a:srgbClr val="CCCCCC"/>
                </a:solidFill>
                <a:latin typeface="Lato"/>
                <a:ea typeface="Lato"/>
                <a:cs typeface="Lato"/>
                <a:sym typeface="Lato"/>
              </a:rPr>
              <a:t>struggled with sharing dataset context</a:t>
            </a:r>
            <a:endParaRPr sz="1500">
              <a:solidFill>
                <a:srgbClr val="CCCCCC"/>
              </a:solidFill>
              <a:latin typeface="Lato"/>
              <a:ea typeface="Lato"/>
              <a:cs typeface="Lato"/>
              <a:sym typeface="Lato"/>
            </a:endParaRPr>
          </a:p>
          <a:p>
            <a:pPr marL="0" lvl="0" indent="0" algn="l" rtl="0">
              <a:lnSpc>
                <a:spcPct val="100000"/>
              </a:lnSpc>
              <a:spcBef>
                <a:spcPts val="0"/>
              </a:spcBef>
              <a:spcAft>
                <a:spcPts val="0"/>
              </a:spcAft>
              <a:buNone/>
            </a:pPr>
            <a:endParaRPr sz="800" b="1">
              <a:solidFill>
                <a:srgbClr val="33B8C6"/>
              </a:solidFill>
              <a:latin typeface="Lato"/>
              <a:ea typeface="Lato"/>
              <a:cs typeface="Lato"/>
              <a:sym typeface="Lato"/>
            </a:endParaRPr>
          </a:p>
          <a:p>
            <a:pPr marL="0" lvl="0" indent="0" algn="l" rtl="0">
              <a:lnSpc>
                <a:spcPct val="100000"/>
              </a:lnSpc>
              <a:spcBef>
                <a:spcPts val="0"/>
              </a:spcBef>
              <a:spcAft>
                <a:spcPts val="0"/>
              </a:spcAft>
              <a:buNone/>
            </a:pPr>
            <a:r>
              <a:rPr lang="en" sz="1500">
                <a:solidFill>
                  <a:srgbClr val="999999"/>
                </a:solidFill>
                <a:latin typeface="Lato"/>
                <a:ea typeface="Lato"/>
                <a:cs typeface="Lato"/>
                <a:sym typeface="Lato"/>
              </a:rPr>
              <a:t>Dataset schemas, slices of interest, and domain knowledge of the dataset </a:t>
            </a:r>
            <a:br>
              <a:rPr lang="en" sz="1500">
                <a:solidFill>
                  <a:srgbClr val="999999"/>
                </a:solidFill>
                <a:latin typeface="Lato"/>
                <a:ea typeface="Lato"/>
                <a:cs typeface="Lato"/>
                <a:sym typeface="Lato"/>
              </a:rPr>
            </a:br>
            <a:r>
              <a:rPr lang="en" sz="1500">
                <a:solidFill>
                  <a:srgbClr val="999999"/>
                </a:solidFill>
                <a:latin typeface="Lato"/>
                <a:ea typeface="Lato"/>
                <a:cs typeface="Lato"/>
                <a:sym typeface="Lato"/>
              </a:rPr>
              <a:t>are hard to communicate</a:t>
            </a:r>
            <a:endParaRPr sz="1500">
              <a:solidFill>
                <a:srgbClr val="999999"/>
              </a:solidFill>
              <a:latin typeface="Lato"/>
              <a:ea typeface="Lato"/>
              <a:cs typeface="Lato"/>
              <a:sym typeface="Lato"/>
            </a:endParaRPr>
          </a:p>
        </p:txBody>
      </p:sp>
      <p:sp>
        <p:nvSpPr>
          <p:cNvPr id="160" name="Google Shape;160;p18"/>
          <p:cNvSpPr/>
          <p:nvPr/>
        </p:nvSpPr>
        <p:spPr>
          <a:xfrm>
            <a:off x="227950" y="3709950"/>
            <a:ext cx="2824500" cy="508200"/>
          </a:xfrm>
          <a:prstGeom prst="roundRect">
            <a:avLst>
              <a:gd name="adj" fmla="val 1609"/>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Opaque AI Assumptions</a:t>
            </a:r>
            <a:endParaRPr sz="1500">
              <a:solidFill>
                <a:srgbClr val="999999"/>
              </a:solidFill>
              <a:latin typeface="Lato"/>
              <a:ea typeface="Lato"/>
              <a:cs typeface="Lato"/>
              <a:sym typeface="Lato"/>
            </a:endParaRPr>
          </a:p>
          <a:p>
            <a:pPr marL="0" lvl="0" indent="0" algn="l" rtl="0">
              <a:lnSpc>
                <a:spcPct val="100000"/>
              </a:lnSpc>
              <a:spcBef>
                <a:spcPts val="0"/>
              </a:spcBef>
              <a:spcAft>
                <a:spcPts val="0"/>
              </a:spcAft>
              <a:buNone/>
            </a:pPr>
            <a:endParaRPr sz="1500">
              <a:solidFill>
                <a:srgbClr val="B7B7B7"/>
              </a:solidFill>
              <a:latin typeface="Lato"/>
              <a:ea typeface="Lato"/>
              <a:cs typeface="Lato"/>
              <a:sym typeface="Lato"/>
            </a:endParaRPr>
          </a:p>
        </p:txBody>
      </p:sp>
      <p:sp>
        <p:nvSpPr>
          <p:cNvPr id="161" name="Google Shape;161;p18"/>
          <p:cNvSpPr/>
          <p:nvPr/>
        </p:nvSpPr>
        <p:spPr>
          <a:xfrm>
            <a:off x="227950" y="4346700"/>
            <a:ext cx="2824500" cy="508200"/>
          </a:xfrm>
          <a:prstGeom prst="roundRect">
            <a:avLst>
              <a:gd name="adj" fmla="val 1609"/>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Missing Specifications</a:t>
            </a:r>
            <a:endParaRPr sz="1500">
              <a:solidFill>
                <a:srgbClr val="B7B7B7"/>
              </a:solidFill>
              <a:latin typeface="Lato"/>
              <a:ea typeface="Lato"/>
              <a:cs typeface="Lato"/>
              <a:sym typeface="Lato"/>
            </a:endParaRPr>
          </a:p>
        </p:txBody>
      </p:sp>
      <p:sp>
        <p:nvSpPr>
          <p:cNvPr id="162" name="Google Shape;162;p18"/>
          <p:cNvSpPr/>
          <p:nvPr/>
        </p:nvSpPr>
        <p:spPr>
          <a:xfrm>
            <a:off x="135400" y="3637250"/>
            <a:ext cx="3128400" cy="1377300"/>
          </a:xfrm>
          <a:prstGeom prst="rect">
            <a:avLst/>
          </a:prstGeom>
          <a:solidFill>
            <a:srgbClr val="1F2121">
              <a:alpha val="563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63" name="Google Shape;163;p18"/>
          <p:cNvPicPr preferRelativeResize="0"/>
          <p:nvPr/>
        </p:nvPicPr>
        <p:blipFill>
          <a:blip r:embed="rId3">
            <a:alphaModFix/>
          </a:blip>
          <a:stretch>
            <a:fillRect/>
          </a:stretch>
        </p:blipFill>
        <p:spPr>
          <a:xfrm>
            <a:off x="3180392" y="3477601"/>
            <a:ext cx="5733161" cy="1377300"/>
          </a:xfrm>
          <a:prstGeom prst="rect">
            <a:avLst/>
          </a:prstGeom>
          <a:noFill/>
          <a:ln>
            <a:noFill/>
          </a:ln>
        </p:spPr>
      </p:pic>
      <p:sp>
        <p:nvSpPr>
          <p:cNvPr id="164" name="Google Shape;164;p18"/>
          <p:cNvSpPr txBox="1"/>
          <p:nvPr/>
        </p:nvSpPr>
        <p:spPr>
          <a:xfrm>
            <a:off x="3301250" y="1334075"/>
            <a:ext cx="681300" cy="89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0" b="1">
                <a:solidFill>
                  <a:srgbClr val="666666"/>
                </a:solidFill>
                <a:latin typeface="Georgia"/>
                <a:ea typeface="Georgia"/>
                <a:cs typeface="Georgia"/>
                <a:sym typeface="Georgia"/>
              </a:rPr>
              <a:t>“</a:t>
            </a:r>
            <a:endParaRPr sz="8000" b="1">
              <a:solidFill>
                <a:srgbClr val="666666"/>
              </a:solidFill>
              <a:latin typeface="Georgia"/>
              <a:ea typeface="Georgia"/>
              <a:cs typeface="Georgia"/>
              <a:sym typeface="Georgia"/>
            </a:endParaRPr>
          </a:p>
        </p:txBody>
      </p:sp>
      <p:sp>
        <p:nvSpPr>
          <p:cNvPr id="165" name="Google Shape;165;p18"/>
          <p:cNvSpPr txBox="1"/>
          <p:nvPr/>
        </p:nvSpPr>
        <p:spPr>
          <a:xfrm>
            <a:off x="4079900" y="1700250"/>
            <a:ext cx="4955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rgbClr val="CCCCCC"/>
                </a:solidFill>
                <a:latin typeface="Lato"/>
                <a:ea typeface="Lato"/>
                <a:cs typeface="Lato"/>
                <a:sym typeface="Lato"/>
              </a:rPr>
              <a:t>It is all about the context which we provide. If we could refine it, it would do better.</a:t>
            </a:r>
            <a:endParaRPr sz="1500" b="1">
              <a:solidFill>
                <a:srgbClr val="CCCCCC"/>
              </a:solidFill>
              <a:latin typeface="Lato"/>
              <a:ea typeface="Lato"/>
              <a:cs typeface="Lato"/>
              <a:sym typeface="Lato"/>
            </a:endParaRPr>
          </a:p>
        </p:txBody>
      </p:sp>
      <p:sp>
        <p:nvSpPr>
          <p:cNvPr id="166" name="Google Shape;166;p18"/>
          <p:cNvSpPr txBox="1"/>
          <p:nvPr/>
        </p:nvSpPr>
        <p:spPr>
          <a:xfrm rot="10800000">
            <a:off x="8354300" y="2378650"/>
            <a:ext cx="681300" cy="89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0" b="1">
                <a:solidFill>
                  <a:srgbClr val="666666"/>
                </a:solidFill>
                <a:latin typeface="Georgia"/>
                <a:ea typeface="Georgia"/>
                <a:cs typeface="Georgia"/>
                <a:sym typeface="Georgia"/>
              </a:rPr>
              <a:t>“</a:t>
            </a:r>
            <a:endParaRPr sz="8000" b="1">
              <a:solidFill>
                <a:srgbClr val="666666"/>
              </a:solidFill>
              <a:latin typeface="Georgia"/>
              <a:ea typeface="Georgia"/>
              <a:cs typeface="Georgia"/>
              <a:sym typeface="Georgia"/>
            </a:endParaRPr>
          </a:p>
        </p:txBody>
      </p:sp>
      <p:sp>
        <p:nvSpPr>
          <p:cNvPr id="167" name="Google Shape;167;p18"/>
          <p:cNvSpPr txBox="1"/>
          <p:nvPr/>
        </p:nvSpPr>
        <p:spPr>
          <a:xfrm>
            <a:off x="3024800" y="2588925"/>
            <a:ext cx="5329500" cy="6465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500" b="1">
                <a:solidFill>
                  <a:srgbClr val="CCCCCC"/>
                </a:solidFill>
                <a:latin typeface="Lato"/>
                <a:ea typeface="Lato"/>
                <a:cs typeface="Lato"/>
                <a:sym typeface="Lato"/>
              </a:rPr>
              <a:t>I will have to tell the LLM that this column has some problematic missing values and also share sample values.</a:t>
            </a:r>
            <a:endParaRPr sz="1500" b="1">
              <a:solidFill>
                <a:srgbClr val="CCCCCC"/>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171"/>
        <p:cNvGrpSpPr/>
        <p:nvPr/>
      </p:nvGrpSpPr>
      <p:grpSpPr>
        <a:xfrm>
          <a:off x="0" y="0"/>
          <a:ext cx="0" cy="0"/>
          <a:chOff x="0" y="0"/>
          <a:chExt cx="0" cy="0"/>
        </a:xfrm>
      </p:grpSpPr>
      <p:sp>
        <p:nvSpPr>
          <p:cNvPr id="172" name="Google Shape;172;p19"/>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Key Findings: Communication Obstacles</a:t>
            </a:r>
            <a:endParaRPr sz="2500" b="1">
              <a:solidFill>
                <a:srgbClr val="33B8C6"/>
              </a:solidFill>
              <a:latin typeface="Lato"/>
              <a:ea typeface="Lato"/>
              <a:cs typeface="Lato"/>
              <a:sym typeface="Lato"/>
            </a:endParaRPr>
          </a:p>
        </p:txBody>
      </p:sp>
      <p:cxnSp>
        <p:nvCxnSpPr>
          <p:cNvPr id="173" name="Google Shape;173;p19"/>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174" name="Google Shape;174;p19"/>
          <p:cNvSpPr/>
          <p:nvPr/>
        </p:nvSpPr>
        <p:spPr>
          <a:xfrm>
            <a:off x="227950" y="684750"/>
            <a:ext cx="8685600" cy="699300"/>
          </a:xfrm>
          <a:prstGeom prst="roundRect">
            <a:avLst>
              <a:gd name="adj" fmla="val 7588"/>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14343B"/>
                </a:solidFill>
                <a:latin typeface="Lato"/>
                <a:ea typeface="Lato"/>
                <a:cs typeface="Lato"/>
                <a:sym typeface="Lato"/>
              </a:rPr>
              <a:t>Broken communications with ChatGPT derail data analysis </a:t>
            </a:r>
            <a:br>
              <a:rPr lang="en" sz="1600" b="1">
                <a:solidFill>
                  <a:srgbClr val="14343B"/>
                </a:solidFill>
                <a:latin typeface="Lato"/>
                <a:ea typeface="Lato"/>
                <a:cs typeface="Lato"/>
                <a:sym typeface="Lato"/>
              </a:rPr>
            </a:br>
            <a:endParaRPr sz="600" b="1">
              <a:solidFill>
                <a:srgbClr val="14343B"/>
              </a:solidFill>
              <a:latin typeface="Lato"/>
              <a:ea typeface="Lato"/>
              <a:cs typeface="Lato"/>
              <a:sym typeface="Lato"/>
            </a:endParaRPr>
          </a:p>
          <a:p>
            <a:pPr marL="0" lvl="0" indent="0" algn="ctr" rtl="0">
              <a:spcBef>
                <a:spcPts val="0"/>
              </a:spcBef>
              <a:spcAft>
                <a:spcPts val="0"/>
              </a:spcAft>
              <a:buNone/>
            </a:pPr>
            <a:r>
              <a:rPr lang="en" b="1">
                <a:solidFill>
                  <a:srgbClr val="FFFFFF"/>
                </a:solidFill>
                <a:latin typeface="Lato"/>
                <a:ea typeface="Lato"/>
                <a:cs typeface="Lato"/>
                <a:sym typeface="Lato"/>
              </a:rPr>
              <a:t>14/14 participants </a:t>
            </a:r>
            <a:r>
              <a:rPr lang="en">
                <a:solidFill>
                  <a:srgbClr val="FFFFFF"/>
                </a:solidFill>
                <a:latin typeface="Lato"/>
                <a:ea typeface="Lato"/>
                <a:cs typeface="Lato"/>
                <a:sym typeface="Lato"/>
              </a:rPr>
              <a:t>found it challenging to convey data context and parse LLM assumptions</a:t>
            </a:r>
            <a:endParaRPr>
              <a:solidFill>
                <a:srgbClr val="FFFFFF"/>
              </a:solidFill>
              <a:latin typeface="Lato"/>
              <a:ea typeface="Lato"/>
              <a:cs typeface="Lato"/>
              <a:sym typeface="Lato"/>
            </a:endParaRPr>
          </a:p>
        </p:txBody>
      </p:sp>
      <p:sp>
        <p:nvSpPr>
          <p:cNvPr id="175" name="Google Shape;175;p19"/>
          <p:cNvSpPr/>
          <p:nvPr/>
        </p:nvSpPr>
        <p:spPr>
          <a:xfrm>
            <a:off x="227950" y="1499400"/>
            <a:ext cx="2824500" cy="508200"/>
          </a:xfrm>
          <a:prstGeom prst="roundRect">
            <a:avLst>
              <a:gd name="adj" fmla="val 1609"/>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Context Sharing</a:t>
            </a:r>
            <a:endParaRPr sz="1500">
              <a:solidFill>
                <a:srgbClr val="999999"/>
              </a:solidFill>
              <a:latin typeface="Lato"/>
              <a:ea typeface="Lato"/>
              <a:cs typeface="Lato"/>
              <a:sym typeface="Lato"/>
            </a:endParaRPr>
          </a:p>
        </p:txBody>
      </p:sp>
      <p:sp>
        <p:nvSpPr>
          <p:cNvPr id="176" name="Google Shape;176;p19"/>
          <p:cNvSpPr/>
          <p:nvPr/>
        </p:nvSpPr>
        <p:spPr>
          <a:xfrm>
            <a:off x="227950" y="2122950"/>
            <a:ext cx="2824500" cy="1901100"/>
          </a:xfrm>
          <a:prstGeom prst="roundRect">
            <a:avLst>
              <a:gd name="adj" fmla="val 1609"/>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Opaque AI Assumptions</a:t>
            </a:r>
            <a:endParaRPr sz="1700" b="1">
              <a:solidFill>
                <a:srgbClr val="33B8C6"/>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endParaRPr sz="800" b="1">
              <a:solidFill>
                <a:srgbClr val="33B8C6"/>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r>
              <a:rPr lang="en" sz="1500" b="1">
                <a:solidFill>
                  <a:srgbClr val="CCCCCC"/>
                </a:solidFill>
                <a:latin typeface="Lato"/>
                <a:ea typeface="Lato"/>
                <a:cs typeface="Lato"/>
                <a:sym typeface="Lato"/>
              </a:rPr>
              <a:t>14/14 participants </a:t>
            </a:r>
            <a:r>
              <a:rPr lang="en" sz="1500">
                <a:solidFill>
                  <a:srgbClr val="CCCCCC"/>
                </a:solidFill>
                <a:latin typeface="Lato"/>
                <a:ea typeface="Lato"/>
                <a:cs typeface="Lato"/>
                <a:sym typeface="Lato"/>
              </a:rPr>
              <a:t>noticed unexpected assumptions</a:t>
            </a:r>
            <a:endParaRPr sz="1500">
              <a:solidFill>
                <a:srgbClr val="CCCCCC"/>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endParaRPr sz="800" b="1">
              <a:solidFill>
                <a:srgbClr val="33B8C6"/>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r>
              <a:rPr lang="en" sz="1500">
                <a:solidFill>
                  <a:srgbClr val="999999"/>
                </a:solidFill>
                <a:latin typeface="Lato"/>
                <a:ea typeface="Lato"/>
                <a:cs typeface="Lato"/>
                <a:sym typeface="Lato"/>
              </a:rPr>
              <a:t>ChatGPT makes implicit decisions about data types, values, formats, and quality</a:t>
            </a:r>
            <a:endParaRPr sz="1500">
              <a:solidFill>
                <a:srgbClr val="999999"/>
              </a:solidFill>
              <a:latin typeface="Lato"/>
              <a:ea typeface="Lato"/>
              <a:cs typeface="Lato"/>
              <a:sym typeface="Lato"/>
            </a:endParaRPr>
          </a:p>
          <a:p>
            <a:pPr marL="0" lvl="0" indent="0" algn="l" rtl="0">
              <a:lnSpc>
                <a:spcPct val="100000"/>
              </a:lnSpc>
              <a:spcBef>
                <a:spcPts val="0"/>
              </a:spcBef>
              <a:spcAft>
                <a:spcPts val="0"/>
              </a:spcAft>
              <a:buNone/>
            </a:pPr>
            <a:endParaRPr sz="1500">
              <a:solidFill>
                <a:srgbClr val="B7B7B7"/>
              </a:solidFill>
              <a:latin typeface="Lato"/>
              <a:ea typeface="Lato"/>
              <a:cs typeface="Lato"/>
              <a:sym typeface="Lato"/>
            </a:endParaRPr>
          </a:p>
        </p:txBody>
      </p:sp>
      <p:sp>
        <p:nvSpPr>
          <p:cNvPr id="177" name="Google Shape;177;p19"/>
          <p:cNvSpPr/>
          <p:nvPr/>
        </p:nvSpPr>
        <p:spPr>
          <a:xfrm>
            <a:off x="227950" y="4139400"/>
            <a:ext cx="2824500" cy="508200"/>
          </a:xfrm>
          <a:prstGeom prst="roundRect">
            <a:avLst>
              <a:gd name="adj" fmla="val 1609"/>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Missing Specifications</a:t>
            </a:r>
            <a:endParaRPr sz="1500">
              <a:solidFill>
                <a:srgbClr val="B7B7B7"/>
              </a:solidFill>
              <a:latin typeface="Lato"/>
              <a:ea typeface="Lato"/>
              <a:cs typeface="Lato"/>
              <a:sym typeface="Lato"/>
            </a:endParaRPr>
          </a:p>
        </p:txBody>
      </p:sp>
      <p:sp>
        <p:nvSpPr>
          <p:cNvPr id="178" name="Google Shape;178;p19"/>
          <p:cNvSpPr/>
          <p:nvPr/>
        </p:nvSpPr>
        <p:spPr>
          <a:xfrm>
            <a:off x="135400" y="4076375"/>
            <a:ext cx="3128400" cy="938100"/>
          </a:xfrm>
          <a:prstGeom prst="rect">
            <a:avLst/>
          </a:prstGeom>
          <a:solidFill>
            <a:srgbClr val="1F2121">
              <a:alpha val="563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9" name="Google Shape;179;p19"/>
          <p:cNvSpPr/>
          <p:nvPr/>
        </p:nvSpPr>
        <p:spPr>
          <a:xfrm>
            <a:off x="135400" y="1435850"/>
            <a:ext cx="3128400" cy="633000"/>
          </a:xfrm>
          <a:prstGeom prst="rect">
            <a:avLst/>
          </a:prstGeom>
          <a:solidFill>
            <a:srgbClr val="1F2121">
              <a:alpha val="563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0" name="Google Shape;180;p19"/>
          <p:cNvSpPr txBox="1"/>
          <p:nvPr/>
        </p:nvSpPr>
        <p:spPr>
          <a:xfrm>
            <a:off x="3301250" y="1334075"/>
            <a:ext cx="681300" cy="89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0" b="1">
                <a:solidFill>
                  <a:srgbClr val="666666"/>
                </a:solidFill>
                <a:latin typeface="Georgia"/>
                <a:ea typeface="Georgia"/>
                <a:cs typeface="Georgia"/>
                <a:sym typeface="Georgia"/>
              </a:rPr>
              <a:t>“</a:t>
            </a:r>
            <a:endParaRPr sz="8000" b="1">
              <a:solidFill>
                <a:srgbClr val="666666"/>
              </a:solidFill>
              <a:latin typeface="Georgia"/>
              <a:ea typeface="Georgia"/>
              <a:cs typeface="Georgia"/>
              <a:sym typeface="Georgia"/>
            </a:endParaRPr>
          </a:p>
        </p:txBody>
      </p:sp>
      <p:sp>
        <p:nvSpPr>
          <p:cNvPr id="181" name="Google Shape;181;p19"/>
          <p:cNvSpPr txBox="1"/>
          <p:nvPr/>
        </p:nvSpPr>
        <p:spPr>
          <a:xfrm>
            <a:off x="3942400" y="1655950"/>
            <a:ext cx="53478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rgbClr val="CCCCCC"/>
                </a:solidFill>
                <a:latin typeface="Lato"/>
                <a:ea typeface="Lato"/>
                <a:cs typeface="Lato"/>
                <a:sym typeface="Lato"/>
              </a:rPr>
              <a:t>Oh, it thinks the call type is int, let me say that it is boolean</a:t>
            </a:r>
            <a:endParaRPr sz="1500" b="1">
              <a:solidFill>
                <a:srgbClr val="CCCCCC"/>
              </a:solidFill>
              <a:latin typeface="Lato"/>
              <a:ea typeface="Lato"/>
              <a:cs typeface="Lato"/>
              <a:sym typeface="Lato"/>
            </a:endParaRPr>
          </a:p>
        </p:txBody>
      </p:sp>
      <p:pic>
        <p:nvPicPr>
          <p:cNvPr id="182" name="Google Shape;182;p19"/>
          <p:cNvPicPr preferRelativeResize="0"/>
          <p:nvPr/>
        </p:nvPicPr>
        <p:blipFill>
          <a:blip r:embed="rId3">
            <a:alphaModFix/>
          </a:blip>
          <a:stretch>
            <a:fillRect/>
          </a:stretch>
        </p:blipFill>
        <p:spPr>
          <a:xfrm>
            <a:off x="4361700" y="2226575"/>
            <a:ext cx="3528650" cy="24600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186"/>
        <p:cNvGrpSpPr/>
        <p:nvPr/>
      </p:nvGrpSpPr>
      <p:grpSpPr>
        <a:xfrm>
          <a:off x="0" y="0"/>
          <a:ext cx="0" cy="0"/>
          <a:chOff x="0" y="0"/>
          <a:chExt cx="0" cy="0"/>
        </a:xfrm>
      </p:grpSpPr>
      <p:sp>
        <p:nvSpPr>
          <p:cNvPr id="187" name="Google Shape;187;p20"/>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Key Findings: Communication Obstacles</a:t>
            </a:r>
            <a:endParaRPr sz="2500" b="1">
              <a:solidFill>
                <a:srgbClr val="33B8C6"/>
              </a:solidFill>
              <a:latin typeface="Lato"/>
              <a:ea typeface="Lato"/>
              <a:cs typeface="Lato"/>
              <a:sym typeface="Lato"/>
            </a:endParaRPr>
          </a:p>
        </p:txBody>
      </p:sp>
      <p:cxnSp>
        <p:nvCxnSpPr>
          <p:cNvPr id="188" name="Google Shape;188;p20"/>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189" name="Google Shape;189;p20"/>
          <p:cNvSpPr/>
          <p:nvPr/>
        </p:nvSpPr>
        <p:spPr>
          <a:xfrm>
            <a:off x="227950" y="684750"/>
            <a:ext cx="8685600" cy="699300"/>
          </a:xfrm>
          <a:prstGeom prst="roundRect">
            <a:avLst>
              <a:gd name="adj" fmla="val 7588"/>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14343B"/>
                </a:solidFill>
                <a:latin typeface="Lato"/>
                <a:ea typeface="Lato"/>
                <a:cs typeface="Lato"/>
                <a:sym typeface="Lato"/>
              </a:rPr>
              <a:t>Broken communications with ChatGPT derail data analysis </a:t>
            </a:r>
            <a:br>
              <a:rPr lang="en" sz="1600" b="1">
                <a:solidFill>
                  <a:srgbClr val="14343B"/>
                </a:solidFill>
                <a:latin typeface="Lato"/>
                <a:ea typeface="Lato"/>
                <a:cs typeface="Lato"/>
                <a:sym typeface="Lato"/>
              </a:rPr>
            </a:br>
            <a:endParaRPr sz="600" b="1">
              <a:solidFill>
                <a:srgbClr val="14343B"/>
              </a:solidFill>
              <a:latin typeface="Lato"/>
              <a:ea typeface="Lato"/>
              <a:cs typeface="Lato"/>
              <a:sym typeface="Lato"/>
            </a:endParaRPr>
          </a:p>
          <a:p>
            <a:pPr marL="0" lvl="0" indent="0" algn="ctr" rtl="0">
              <a:spcBef>
                <a:spcPts val="0"/>
              </a:spcBef>
              <a:spcAft>
                <a:spcPts val="0"/>
              </a:spcAft>
              <a:buNone/>
            </a:pPr>
            <a:r>
              <a:rPr lang="en" b="1">
                <a:solidFill>
                  <a:srgbClr val="FFFFFF"/>
                </a:solidFill>
                <a:latin typeface="Lato"/>
                <a:ea typeface="Lato"/>
                <a:cs typeface="Lato"/>
                <a:sym typeface="Lato"/>
              </a:rPr>
              <a:t>14/14 participants </a:t>
            </a:r>
            <a:r>
              <a:rPr lang="en">
                <a:solidFill>
                  <a:srgbClr val="FFFFFF"/>
                </a:solidFill>
                <a:latin typeface="Lato"/>
                <a:ea typeface="Lato"/>
                <a:cs typeface="Lato"/>
                <a:sym typeface="Lato"/>
              </a:rPr>
              <a:t>found it challenging to convey data context and parse LLM assumptions</a:t>
            </a:r>
            <a:endParaRPr>
              <a:solidFill>
                <a:srgbClr val="FFFFFF"/>
              </a:solidFill>
              <a:latin typeface="Lato"/>
              <a:ea typeface="Lato"/>
              <a:cs typeface="Lato"/>
              <a:sym typeface="Lato"/>
            </a:endParaRPr>
          </a:p>
        </p:txBody>
      </p:sp>
      <p:sp>
        <p:nvSpPr>
          <p:cNvPr id="190" name="Google Shape;190;p20"/>
          <p:cNvSpPr/>
          <p:nvPr/>
        </p:nvSpPr>
        <p:spPr>
          <a:xfrm>
            <a:off x="227950" y="2746500"/>
            <a:ext cx="2824500" cy="1881900"/>
          </a:xfrm>
          <a:prstGeom prst="roundRect">
            <a:avLst>
              <a:gd name="adj" fmla="val 1609"/>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Missing Specifications</a:t>
            </a:r>
            <a:endParaRPr sz="1700" b="1">
              <a:solidFill>
                <a:srgbClr val="33B8C6"/>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endParaRPr sz="800" b="1">
              <a:solidFill>
                <a:srgbClr val="33B8C6"/>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r>
              <a:rPr lang="en" sz="1500" b="1">
                <a:solidFill>
                  <a:srgbClr val="CCCCCC"/>
                </a:solidFill>
                <a:latin typeface="Lato"/>
                <a:ea typeface="Lato"/>
                <a:cs typeface="Lato"/>
                <a:sym typeface="Lato"/>
              </a:rPr>
              <a:t>13/14 participants </a:t>
            </a:r>
            <a:r>
              <a:rPr lang="en" sz="1500">
                <a:solidFill>
                  <a:srgbClr val="CCCCCC"/>
                </a:solidFill>
                <a:latin typeface="Lato"/>
                <a:ea typeface="Lato"/>
                <a:cs typeface="Lato"/>
                <a:sym typeface="Lato"/>
              </a:rPr>
              <a:t>faced  misaligned expectations</a:t>
            </a:r>
            <a:endParaRPr sz="1500">
              <a:solidFill>
                <a:srgbClr val="CCCCCC"/>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endParaRPr sz="800" b="1">
              <a:solidFill>
                <a:srgbClr val="33B8C6"/>
              </a:solidFill>
              <a:latin typeface="Lato"/>
              <a:ea typeface="Lato"/>
              <a:cs typeface="Lato"/>
              <a:sym typeface="Lato"/>
            </a:endParaRPr>
          </a:p>
          <a:p>
            <a:pPr marL="0" lvl="0" indent="0" algn="l" rtl="0">
              <a:spcBef>
                <a:spcPts val="0"/>
              </a:spcBef>
              <a:spcAft>
                <a:spcPts val="0"/>
              </a:spcAft>
              <a:buNone/>
            </a:pPr>
            <a:r>
              <a:rPr lang="en" sz="1500">
                <a:solidFill>
                  <a:srgbClr val="999999"/>
                </a:solidFill>
                <a:latin typeface="Lato"/>
                <a:ea typeface="Lato"/>
                <a:cs typeface="Lato"/>
                <a:sym typeface="Lato"/>
              </a:rPr>
              <a:t>Missing specifications in user</a:t>
            </a:r>
            <a:endParaRPr sz="1500">
              <a:solidFill>
                <a:srgbClr val="999999"/>
              </a:solidFill>
              <a:latin typeface="Lato"/>
              <a:ea typeface="Lato"/>
              <a:cs typeface="Lato"/>
              <a:sym typeface="Lato"/>
            </a:endParaRPr>
          </a:p>
          <a:p>
            <a:pPr marL="0" lvl="0" indent="0" algn="l" rtl="0">
              <a:spcBef>
                <a:spcPts val="0"/>
              </a:spcBef>
              <a:spcAft>
                <a:spcPts val="0"/>
              </a:spcAft>
              <a:buNone/>
            </a:pPr>
            <a:r>
              <a:rPr lang="en" sz="1500">
                <a:solidFill>
                  <a:srgbClr val="999999"/>
                </a:solidFill>
                <a:latin typeface="Lato"/>
                <a:ea typeface="Lato"/>
                <a:cs typeface="Lato"/>
                <a:sym typeface="Lato"/>
              </a:rPr>
              <a:t>prompts lead to generic or incorrect responses</a:t>
            </a:r>
            <a:endParaRPr sz="1500">
              <a:solidFill>
                <a:srgbClr val="999999"/>
              </a:solidFill>
              <a:latin typeface="Lato"/>
              <a:ea typeface="Lato"/>
              <a:cs typeface="Lato"/>
              <a:sym typeface="Lato"/>
            </a:endParaRPr>
          </a:p>
        </p:txBody>
      </p:sp>
      <p:sp>
        <p:nvSpPr>
          <p:cNvPr id="191" name="Google Shape;191;p20"/>
          <p:cNvSpPr/>
          <p:nvPr/>
        </p:nvSpPr>
        <p:spPr>
          <a:xfrm>
            <a:off x="227950" y="1499400"/>
            <a:ext cx="2824500" cy="508200"/>
          </a:xfrm>
          <a:prstGeom prst="roundRect">
            <a:avLst>
              <a:gd name="adj" fmla="val 1609"/>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Context Sharing</a:t>
            </a:r>
            <a:endParaRPr sz="1500">
              <a:solidFill>
                <a:srgbClr val="999999"/>
              </a:solidFill>
              <a:latin typeface="Lato"/>
              <a:ea typeface="Lato"/>
              <a:cs typeface="Lato"/>
              <a:sym typeface="Lato"/>
            </a:endParaRPr>
          </a:p>
        </p:txBody>
      </p:sp>
      <p:sp>
        <p:nvSpPr>
          <p:cNvPr id="192" name="Google Shape;192;p20"/>
          <p:cNvSpPr/>
          <p:nvPr/>
        </p:nvSpPr>
        <p:spPr>
          <a:xfrm>
            <a:off x="227950" y="2122950"/>
            <a:ext cx="2824500" cy="508200"/>
          </a:xfrm>
          <a:prstGeom prst="roundRect">
            <a:avLst>
              <a:gd name="adj" fmla="val 1609"/>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Opaque AI Assumptions</a:t>
            </a:r>
            <a:endParaRPr sz="1500">
              <a:solidFill>
                <a:srgbClr val="999999"/>
              </a:solidFill>
              <a:latin typeface="Lato"/>
              <a:ea typeface="Lato"/>
              <a:cs typeface="Lato"/>
              <a:sym typeface="Lato"/>
            </a:endParaRPr>
          </a:p>
          <a:p>
            <a:pPr marL="0" lvl="0" indent="0" algn="l" rtl="0">
              <a:lnSpc>
                <a:spcPct val="100000"/>
              </a:lnSpc>
              <a:spcBef>
                <a:spcPts val="0"/>
              </a:spcBef>
              <a:spcAft>
                <a:spcPts val="0"/>
              </a:spcAft>
              <a:buNone/>
            </a:pPr>
            <a:endParaRPr sz="1500">
              <a:solidFill>
                <a:srgbClr val="B7B7B7"/>
              </a:solidFill>
              <a:latin typeface="Lato"/>
              <a:ea typeface="Lato"/>
              <a:cs typeface="Lato"/>
              <a:sym typeface="Lato"/>
            </a:endParaRPr>
          </a:p>
        </p:txBody>
      </p:sp>
      <p:sp>
        <p:nvSpPr>
          <p:cNvPr id="193" name="Google Shape;193;p20"/>
          <p:cNvSpPr/>
          <p:nvPr/>
        </p:nvSpPr>
        <p:spPr>
          <a:xfrm>
            <a:off x="119250" y="1444900"/>
            <a:ext cx="3128400" cy="1233900"/>
          </a:xfrm>
          <a:prstGeom prst="rect">
            <a:avLst/>
          </a:prstGeom>
          <a:solidFill>
            <a:srgbClr val="1F2121">
              <a:alpha val="563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4" name="Google Shape;194;p20"/>
          <p:cNvSpPr txBox="1"/>
          <p:nvPr/>
        </p:nvSpPr>
        <p:spPr>
          <a:xfrm>
            <a:off x="3072650" y="2054723"/>
            <a:ext cx="681300" cy="89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0" b="1">
                <a:solidFill>
                  <a:srgbClr val="666666"/>
                </a:solidFill>
                <a:latin typeface="Georgia"/>
                <a:ea typeface="Georgia"/>
                <a:cs typeface="Georgia"/>
                <a:sym typeface="Georgia"/>
              </a:rPr>
              <a:t>“</a:t>
            </a:r>
            <a:endParaRPr sz="8000" b="1">
              <a:solidFill>
                <a:srgbClr val="666666"/>
              </a:solidFill>
              <a:latin typeface="Georgia"/>
              <a:ea typeface="Georgia"/>
              <a:cs typeface="Georgia"/>
              <a:sym typeface="Georgia"/>
            </a:endParaRPr>
          </a:p>
        </p:txBody>
      </p:sp>
      <p:sp>
        <p:nvSpPr>
          <p:cNvPr id="195" name="Google Shape;195;p20"/>
          <p:cNvSpPr txBox="1"/>
          <p:nvPr/>
        </p:nvSpPr>
        <p:spPr>
          <a:xfrm>
            <a:off x="3637600" y="2376598"/>
            <a:ext cx="53478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rgbClr val="CCCCCC"/>
                </a:solidFill>
                <a:latin typeface="Lato"/>
                <a:ea typeface="Lato"/>
                <a:cs typeface="Lato"/>
                <a:sym typeface="Lato"/>
              </a:rPr>
              <a:t>I forgot to mention my pandas dataframe…</a:t>
            </a:r>
            <a:endParaRPr sz="1500" b="1">
              <a:solidFill>
                <a:srgbClr val="CCCCCC"/>
              </a:solidFill>
              <a:latin typeface="Lato"/>
              <a:ea typeface="Lato"/>
              <a:cs typeface="Lato"/>
              <a:sym typeface="Lato"/>
            </a:endParaRPr>
          </a:p>
          <a:p>
            <a:pPr marL="0" lvl="0" indent="0" algn="l" rtl="0">
              <a:spcBef>
                <a:spcPts val="0"/>
              </a:spcBef>
              <a:spcAft>
                <a:spcPts val="0"/>
              </a:spcAft>
              <a:buNone/>
            </a:pPr>
            <a:r>
              <a:rPr lang="en" sz="1500" b="1">
                <a:solidFill>
                  <a:srgbClr val="CCCCCC"/>
                </a:solidFill>
                <a:latin typeface="Lato"/>
                <a:ea typeface="Lato"/>
                <a:cs typeface="Lato"/>
                <a:sym typeface="Lato"/>
              </a:rPr>
              <a:t>So, it suggested </a:t>
            </a:r>
            <a:r>
              <a:rPr lang="en" sz="1500" b="1">
                <a:solidFill>
                  <a:srgbClr val="CCCCCC"/>
                </a:solidFill>
                <a:highlight>
                  <a:srgbClr val="666666"/>
                </a:highlight>
                <a:latin typeface="Source Code Pro"/>
                <a:ea typeface="Source Code Pro"/>
                <a:cs typeface="Source Code Pro"/>
                <a:sym typeface="Source Code Pro"/>
              </a:rPr>
              <a:t>strptime()</a:t>
            </a:r>
            <a:r>
              <a:rPr lang="en" sz="1500" b="1">
                <a:solidFill>
                  <a:srgbClr val="CCCCCC"/>
                </a:solidFill>
                <a:latin typeface="Lato"/>
                <a:ea typeface="Lato"/>
                <a:cs typeface="Lato"/>
                <a:sym typeface="Lato"/>
              </a:rPr>
              <a:t> instead of </a:t>
            </a:r>
            <a:r>
              <a:rPr lang="en" sz="1500" b="1">
                <a:solidFill>
                  <a:srgbClr val="CCCCCC"/>
                </a:solidFill>
                <a:highlight>
                  <a:srgbClr val="666666"/>
                </a:highlight>
                <a:latin typeface="Source Code Pro"/>
                <a:ea typeface="Source Code Pro"/>
                <a:cs typeface="Source Code Pro"/>
                <a:sym typeface="Source Code Pro"/>
              </a:rPr>
              <a:t>to_datetime()</a:t>
            </a:r>
            <a:r>
              <a:rPr lang="en" sz="1500" b="1">
                <a:solidFill>
                  <a:srgbClr val="CCCCCC"/>
                </a:solidFill>
                <a:latin typeface="Lato"/>
                <a:ea typeface="Lato"/>
                <a:cs typeface="Lato"/>
                <a:sym typeface="Lato"/>
              </a:rPr>
              <a:t>!</a:t>
            </a:r>
            <a:endParaRPr sz="1500" b="1">
              <a:solidFill>
                <a:srgbClr val="CCCCCC"/>
              </a:solidFill>
              <a:latin typeface="Lato"/>
              <a:ea typeface="Lato"/>
              <a:cs typeface="Lato"/>
              <a:sym typeface="Lato"/>
            </a:endParaRPr>
          </a:p>
        </p:txBody>
      </p:sp>
      <p:pic>
        <p:nvPicPr>
          <p:cNvPr id="196" name="Google Shape;196;p20"/>
          <p:cNvPicPr preferRelativeResize="0"/>
          <p:nvPr/>
        </p:nvPicPr>
        <p:blipFill>
          <a:blip r:embed="rId3">
            <a:alphaModFix/>
          </a:blip>
          <a:stretch>
            <a:fillRect/>
          </a:stretch>
        </p:blipFill>
        <p:spPr>
          <a:xfrm>
            <a:off x="3247650" y="3234198"/>
            <a:ext cx="5811277" cy="1146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F2121"/>
        </a:solidFill>
        <a:effectLst/>
      </p:bgPr>
    </p:bg>
    <p:spTree>
      <p:nvGrpSpPr>
        <p:cNvPr id="1" name="Shape 200"/>
        <p:cNvGrpSpPr/>
        <p:nvPr/>
      </p:nvGrpSpPr>
      <p:grpSpPr>
        <a:xfrm>
          <a:off x="0" y="0"/>
          <a:ext cx="0" cy="0"/>
          <a:chOff x="0" y="0"/>
          <a:chExt cx="0" cy="0"/>
        </a:xfrm>
      </p:grpSpPr>
      <p:sp>
        <p:nvSpPr>
          <p:cNvPr id="201" name="Google Shape;201;p21"/>
          <p:cNvSpPr txBox="1"/>
          <p:nvPr/>
        </p:nvSpPr>
        <p:spPr>
          <a:xfrm>
            <a:off x="246950" y="0"/>
            <a:ext cx="88968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33B8C6"/>
                </a:solidFill>
                <a:latin typeface="Lato"/>
                <a:ea typeface="Lato"/>
                <a:cs typeface="Lato"/>
                <a:sym typeface="Lato"/>
              </a:rPr>
              <a:t>Key Findings: Code Adaptation Challenges</a:t>
            </a:r>
            <a:endParaRPr sz="2500" b="1">
              <a:solidFill>
                <a:srgbClr val="33B8C6"/>
              </a:solidFill>
              <a:latin typeface="Lato"/>
              <a:ea typeface="Lato"/>
              <a:cs typeface="Lato"/>
              <a:sym typeface="Lato"/>
            </a:endParaRPr>
          </a:p>
        </p:txBody>
      </p:sp>
      <p:cxnSp>
        <p:nvCxnSpPr>
          <p:cNvPr id="202" name="Google Shape;202;p21"/>
          <p:cNvCxnSpPr/>
          <p:nvPr/>
        </p:nvCxnSpPr>
        <p:spPr>
          <a:xfrm>
            <a:off x="227950" y="539400"/>
            <a:ext cx="8685600" cy="0"/>
          </a:xfrm>
          <a:prstGeom prst="straightConnector1">
            <a:avLst/>
          </a:prstGeom>
          <a:noFill/>
          <a:ln w="28575" cap="flat" cmpd="sng">
            <a:solidFill>
              <a:srgbClr val="33B8C6"/>
            </a:solidFill>
            <a:prstDash val="solid"/>
            <a:round/>
            <a:headEnd type="none" w="med" len="med"/>
            <a:tailEnd type="none" w="med" len="med"/>
          </a:ln>
        </p:spPr>
      </p:cxnSp>
      <p:sp>
        <p:nvSpPr>
          <p:cNvPr id="203" name="Google Shape;203;p21"/>
          <p:cNvSpPr/>
          <p:nvPr/>
        </p:nvSpPr>
        <p:spPr>
          <a:xfrm>
            <a:off x="227950" y="684750"/>
            <a:ext cx="8685600" cy="699300"/>
          </a:xfrm>
          <a:prstGeom prst="roundRect">
            <a:avLst>
              <a:gd name="adj" fmla="val 7588"/>
            </a:avLst>
          </a:prstGeom>
          <a:solidFill>
            <a:srgbClr val="33B8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14343B"/>
                </a:solidFill>
                <a:latin typeface="Lato"/>
                <a:ea typeface="Lato"/>
                <a:cs typeface="Lato"/>
                <a:sym typeface="Lato"/>
              </a:rPr>
              <a:t>Repetitive Code Edits Required </a:t>
            </a:r>
            <a:br>
              <a:rPr lang="en" sz="1600" b="1">
                <a:solidFill>
                  <a:srgbClr val="14343B"/>
                </a:solidFill>
                <a:latin typeface="Lato"/>
                <a:ea typeface="Lato"/>
                <a:cs typeface="Lato"/>
                <a:sym typeface="Lato"/>
              </a:rPr>
            </a:br>
            <a:endParaRPr sz="600" b="1">
              <a:solidFill>
                <a:srgbClr val="14343B"/>
              </a:solidFill>
              <a:latin typeface="Lato"/>
              <a:ea typeface="Lato"/>
              <a:cs typeface="Lato"/>
              <a:sym typeface="Lato"/>
            </a:endParaRPr>
          </a:p>
          <a:p>
            <a:pPr marL="0" lvl="0" indent="0" algn="ctr" rtl="0">
              <a:spcBef>
                <a:spcPts val="0"/>
              </a:spcBef>
              <a:spcAft>
                <a:spcPts val="0"/>
              </a:spcAft>
              <a:buNone/>
            </a:pPr>
            <a:r>
              <a:rPr lang="en" b="1">
                <a:solidFill>
                  <a:srgbClr val="FFFFFF"/>
                </a:solidFill>
                <a:latin typeface="Lato"/>
                <a:ea typeface="Lato"/>
                <a:cs typeface="Lato"/>
                <a:sym typeface="Lato"/>
              </a:rPr>
              <a:t>13/14 participants </a:t>
            </a:r>
            <a:r>
              <a:rPr lang="en">
                <a:solidFill>
                  <a:srgbClr val="FFFFFF"/>
                </a:solidFill>
                <a:latin typeface="Lato"/>
                <a:ea typeface="Lato"/>
                <a:cs typeface="Lato"/>
                <a:sym typeface="Lato"/>
              </a:rPr>
              <a:t>needed multiple code modification cycles</a:t>
            </a:r>
            <a:endParaRPr>
              <a:solidFill>
                <a:srgbClr val="FFFFFF"/>
              </a:solidFill>
              <a:latin typeface="Lato"/>
              <a:ea typeface="Lato"/>
              <a:cs typeface="Lato"/>
              <a:sym typeface="Lato"/>
            </a:endParaRPr>
          </a:p>
        </p:txBody>
      </p:sp>
      <p:sp>
        <p:nvSpPr>
          <p:cNvPr id="204" name="Google Shape;204;p21"/>
          <p:cNvSpPr/>
          <p:nvPr/>
        </p:nvSpPr>
        <p:spPr>
          <a:xfrm>
            <a:off x="227950" y="1651800"/>
            <a:ext cx="4195200" cy="1360200"/>
          </a:xfrm>
          <a:prstGeom prst="roundRect">
            <a:avLst>
              <a:gd name="adj" fmla="val 121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Dataset Schema Mismatches</a:t>
            </a:r>
            <a:endParaRPr sz="17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800" b="1">
              <a:solidFill>
                <a:srgbClr val="33B8C6"/>
              </a:solidFill>
              <a:latin typeface="Lato"/>
              <a:ea typeface="Lato"/>
              <a:cs typeface="Lato"/>
              <a:sym typeface="Lato"/>
            </a:endParaRPr>
          </a:p>
          <a:p>
            <a:pPr marL="0" lvl="0" indent="0" algn="l" rtl="0">
              <a:lnSpc>
                <a:spcPct val="100000"/>
              </a:lnSpc>
              <a:spcBef>
                <a:spcPts val="0"/>
              </a:spcBef>
              <a:spcAft>
                <a:spcPts val="0"/>
              </a:spcAft>
              <a:buNone/>
            </a:pPr>
            <a:r>
              <a:rPr lang="en" sz="1500" b="1">
                <a:solidFill>
                  <a:srgbClr val="CCCCCC"/>
                </a:solidFill>
                <a:latin typeface="Lato"/>
                <a:ea typeface="Lato"/>
                <a:cs typeface="Lato"/>
                <a:sym typeface="Lato"/>
              </a:rPr>
              <a:t>Generated code assumes different table structures, column names, or data types</a:t>
            </a:r>
            <a:endParaRPr sz="1500">
              <a:solidFill>
                <a:srgbClr val="999999"/>
              </a:solidFill>
              <a:latin typeface="Lato"/>
              <a:ea typeface="Lato"/>
              <a:cs typeface="Lato"/>
              <a:sym typeface="Lato"/>
            </a:endParaRPr>
          </a:p>
        </p:txBody>
      </p:sp>
      <p:sp>
        <p:nvSpPr>
          <p:cNvPr id="205" name="Google Shape;205;p21"/>
          <p:cNvSpPr/>
          <p:nvPr/>
        </p:nvSpPr>
        <p:spPr>
          <a:xfrm>
            <a:off x="4521650" y="1651800"/>
            <a:ext cx="4392000" cy="1360200"/>
          </a:xfrm>
          <a:prstGeom prst="roundRect">
            <a:avLst>
              <a:gd name="adj" fmla="val 121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Exploratory Code for Notebooks</a:t>
            </a:r>
            <a:endParaRPr sz="17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800" b="1">
              <a:solidFill>
                <a:srgbClr val="33B8C6"/>
              </a:solidFill>
              <a:latin typeface="Lato"/>
              <a:ea typeface="Lato"/>
              <a:cs typeface="Lato"/>
              <a:sym typeface="Lato"/>
            </a:endParaRPr>
          </a:p>
          <a:p>
            <a:pPr marL="0" lvl="0" indent="0" algn="l" rtl="0">
              <a:lnSpc>
                <a:spcPct val="100000"/>
              </a:lnSpc>
              <a:spcBef>
                <a:spcPts val="0"/>
              </a:spcBef>
              <a:spcAft>
                <a:spcPts val="0"/>
              </a:spcAft>
              <a:buNone/>
            </a:pPr>
            <a:r>
              <a:rPr lang="en" sz="1500" b="1">
                <a:solidFill>
                  <a:srgbClr val="CCCCCC"/>
                </a:solidFill>
                <a:latin typeface="Lato"/>
                <a:ea typeface="Lato"/>
                <a:cs typeface="Lato"/>
                <a:sym typeface="Lato"/>
              </a:rPr>
              <a:t>Refactoring to exploratory code snippets &amp; matching other notebook/data preferences</a:t>
            </a:r>
            <a:endParaRPr sz="1500">
              <a:solidFill>
                <a:srgbClr val="999999"/>
              </a:solidFill>
              <a:latin typeface="Lato"/>
              <a:ea typeface="Lato"/>
              <a:cs typeface="Lato"/>
              <a:sym typeface="Lato"/>
            </a:endParaRPr>
          </a:p>
        </p:txBody>
      </p:sp>
      <p:sp>
        <p:nvSpPr>
          <p:cNvPr id="206" name="Google Shape;206;p21"/>
          <p:cNvSpPr/>
          <p:nvPr/>
        </p:nvSpPr>
        <p:spPr>
          <a:xfrm>
            <a:off x="227900" y="3129665"/>
            <a:ext cx="4195200" cy="1360200"/>
          </a:xfrm>
          <a:prstGeom prst="roundRect">
            <a:avLst>
              <a:gd name="adj" fmla="val 121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Validation and Debugging</a:t>
            </a:r>
            <a:endParaRPr sz="17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800" b="1">
              <a:solidFill>
                <a:srgbClr val="33B8C6"/>
              </a:solidFill>
              <a:latin typeface="Lato"/>
              <a:ea typeface="Lato"/>
              <a:cs typeface="Lato"/>
              <a:sym typeface="Lato"/>
            </a:endParaRPr>
          </a:p>
          <a:p>
            <a:pPr marL="0" lvl="0" indent="0" algn="l" rtl="0">
              <a:lnSpc>
                <a:spcPct val="100000"/>
              </a:lnSpc>
              <a:spcBef>
                <a:spcPts val="0"/>
              </a:spcBef>
              <a:spcAft>
                <a:spcPts val="0"/>
              </a:spcAft>
              <a:buNone/>
            </a:pPr>
            <a:r>
              <a:rPr lang="en" sz="1500" b="1">
                <a:solidFill>
                  <a:srgbClr val="CCCCCC"/>
                </a:solidFill>
                <a:latin typeface="Lato"/>
                <a:ea typeface="Lato"/>
                <a:cs typeface="Lato"/>
                <a:sym typeface="Lato"/>
              </a:rPr>
              <a:t>Generated queries may not generalize to the entire data and require validation </a:t>
            </a:r>
            <a:endParaRPr sz="1500">
              <a:solidFill>
                <a:srgbClr val="999999"/>
              </a:solidFill>
              <a:latin typeface="Lato"/>
              <a:ea typeface="Lato"/>
              <a:cs typeface="Lato"/>
              <a:sym typeface="Lato"/>
            </a:endParaRPr>
          </a:p>
        </p:txBody>
      </p:sp>
      <p:sp>
        <p:nvSpPr>
          <p:cNvPr id="207" name="Google Shape;207;p21"/>
          <p:cNvSpPr/>
          <p:nvPr/>
        </p:nvSpPr>
        <p:spPr>
          <a:xfrm>
            <a:off x="4521600" y="3129665"/>
            <a:ext cx="4392000" cy="1360200"/>
          </a:xfrm>
          <a:prstGeom prst="roundRect">
            <a:avLst>
              <a:gd name="adj" fmla="val 12148"/>
            </a:avLst>
          </a:pr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800" b="1">
                <a:solidFill>
                  <a:srgbClr val="33B8C6"/>
                </a:solidFill>
                <a:latin typeface="Lato"/>
                <a:ea typeface="Lato"/>
                <a:cs typeface="Lato"/>
                <a:sym typeface="Lato"/>
              </a:rPr>
              <a:t>📊 </a:t>
            </a:r>
            <a:r>
              <a:rPr lang="en" sz="1700" b="1">
                <a:solidFill>
                  <a:srgbClr val="33B8C6"/>
                </a:solidFill>
                <a:latin typeface="Lato"/>
                <a:ea typeface="Lato"/>
                <a:cs typeface="Lato"/>
                <a:sym typeface="Lato"/>
              </a:rPr>
              <a:t>Visualization Formatting</a:t>
            </a:r>
            <a:endParaRPr sz="1700" b="1">
              <a:solidFill>
                <a:srgbClr val="33B8C6"/>
              </a:solidFill>
              <a:latin typeface="Lato"/>
              <a:ea typeface="Lato"/>
              <a:cs typeface="Lato"/>
              <a:sym typeface="Lato"/>
            </a:endParaRPr>
          </a:p>
          <a:p>
            <a:pPr marL="0" lvl="0" indent="0" algn="l" rtl="0">
              <a:lnSpc>
                <a:spcPct val="100000"/>
              </a:lnSpc>
              <a:spcBef>
                <a:spcPts val="0"/>
              </a:spcBef>
              <a:spcAft>
                <a:spcPts val="0"/>
              </a:spcAft>
              <a:buNone/>
            </a:pPr>
            <a:endParaRPr sz="800" b="1">
              <a:solidFill>
                <a:srgbClr val="33B8C6"/>
              </a:solidFill>
              <a:latin typeface="Lato"/>
              <a:ea typeface="Lato"/>
              <a:cs typeface="Lato"/>
              <a:sym typeface="Lato"/>
            </a:endParaRPr>
          </a:p>
          <a:p>
            <a:pPr marL="0" lvl="0" indent="0" algn="l" rtl="0">
              <a:lnSpc>
                <a:spcPct val="100000"/>
              </a:lnSpc>
              <a:spcBef>
                <a:spcPts val="0"/>
              </a:spcBef>
              <a:spcAft>
                <a:spcPts val="0"/>
              </a:spcAft>
              <a:buNone/>
            </a:pPr>
            <a:r>
              <a:rPr lang="en" sz="1500" b="1">
                <a:solidFill>
                  <a:srgbClr val="CCCCCC"/>
                </a:solidFill>
                <a:latin typeface="Lato"/>
                <a:ea typeface="Lato"/>
                <a:cs typeface="Lato"/>
                <a:sym typeface="Lato"/>
              </a:rPr>
              <a:t>Charts and plots require manual styling and formatting adjustments</a:t>
            </a:r>
            <a:endParaRPr sz="1500">
              <a:solidFill>
                <a:srgbClr val="999999"/>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1851</Words>
  <Application>Microsoft Macintosh PowerPoint</Application>
  <PresentationFormat>On-screen Show (16:9)</PresentationFormat>
  <Paragraphs>272</Paragraphs>
  <Slides>15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Lato Black</vt:lpstr>
      <vt:lpstr>Source Code Pro</vt:lpstr>
      <vt:lpstr>Lato Light</vt:lpstr>
      <vt:lpstr>Arial</vt:lpstr>
      <vt:lpstr>Lato</vt:lpstr>
      <vt:lpstr>Georgia</vt:lpstr>
      <vt:lpstr>Simple Light</vt:lpstr>
      <vt:lpstr>Challenges in Using Conversational AI for Data Science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Challenges in Using Conversational AI for  Data Science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Anna Fariha</cp:lastModifiedBy>
  <cp:revision>5</cp:revision>
  <dcterms:modified xsi:type="dcterms:W3CDTF">2025-06-20T03:48:12Z</dcterms:modified>
</cp:coreProperties>
</file>